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57" r:id="rId2"/>
    <p:sldId id="260" r:id="rId3"/>
    <p:sldId id="264" r:id="rId4"/>
    <p:sldId id="284" r:id="rId5"/>
    <p:sldId id="285" r:id="rId6"/>
    <p:sldId id="282" r:id="rId7"/>
    <p:sldId id="286" r:id="rId8"/>
    <p:sldId id="287" r:id="rId9"/>
    <p:sldId id="288" r:id="rId10"/>
    <p:sldId id="293" r:id="rId11"/>
    <p:sldId id="266" r:id="rId12"/>
    <p:sldId id="290" r:id="rId13"/>
    <p:sldId id="296" r:id="rId14"/>
    <p:sldId id="269" r:id="rId15"/>
    <p:sldId id="276" r:id="rId16"/>
    <p:sldId id="298" r:id="rId17"/>
    <p:sldId id="297" r:id="rId18"/>
    <p:sldId id="299" r:id="rId19"/>
    <p:sldId id="295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D5659-9729-4AD2-9873-BC4507E7A212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EF691C-8086-4859-B6A3-133FA78079F4}">
      <dgm:prSet phldrT="[Текст]" custT="1"/>
      <dgm:spPr/>
      <dgm:t>
        <a:bodyPr/>
        <a:lstStyle/>
        <a:p>
          <a:r>
            <a:rPr lang="ru-RU" sz="1400" dirty="0" smtClean="0"/>
            <a:t>Государственная политика</a:t>
          </a:r>
          <a:endParaRPr lang="ru-RU" sz="1400" dirty="0"/>
        </a:p>
      </dgm:t>
    </dgm:pt>
    <dgm:pt modelId="{4008EC1B-0D34-452B-B8E1-476B0E24936B}" type="parTrans" cxnId="{09C607C7-EB03-4337-9AC8-8CEB10BC741B}">
      <dgm:prSet/>
      <dgm:spPr/>
      <dgm:t>
        <a:bodyPr/>
        <a:lstStyle/>
        <a:p>
          <a:endParaRPr lang="ru-RU" sz="1800"/>
        </a:p>
      </dgm:t>
    </dgm:pt>
    <dgm:pt modelId="{2BB600DB-0475-4C1C-A187-46266DA0F80F}" type="sibTrans" cxnId="{09C607C7-EB03-4337-9AC8-8CEB10BC741B}">
      <dgm:prSet/>
      <dgm:spPr/>
      <dgm:t>
        <a:bodyPr/>
        <a:lstStyle/>
        <a:p>
          <a:endParaRPr lang="ru-RU" sz="1800"/>
        </a:p>
      </dgm:t>
    </dgm:pt>
    <dgm:pt modelId="{B17129A0-2FD7-4C93-B46F-8AB9ABD337F5}">
      <dgm:prSet phldrT="[Текст]" custT="1"/>
      <dgm:spPr/>
      <dgm:t>
        <a:bodyPr/>
        <a:lstStyle/>
        <a:p>
          <a:r>
            <a:rPr lang="ru-RU" sz="1400" dirty="0" smtClean="0"/>
            <a:t>Энергоаудит или сертификация</a:t>
          </a:r>
          <a:endParaRPr lang="ru-RU" sz="1400" dirty="0"/>
        </a:p>
      </dgm:t>
    </dgm:pt>
    <dgm:pt modelId="{1F0FAB84-5D95-4180-B12E-060A206C254E}" type="parTrans" cxnId="{8148DCED-474B-46AC-A55E-D0ED3542A1B9}">
      <dgm:prSet/>
      <dgm:spPr/>
      <dgm:t>
        <a:bodyPr/>
        <a:lstStyle/>
        <a:p>
          <a:endParaRPr lang="ru-RU" sz="1800"/>
        </a:p>
      </dgm:t>
    </dgm:pt>
    <dgm:pt modelId="{588CB31B-879D-4613-A21A-10E89FEEF713}" type="sibTrans" cxnId="{8148DCED-474B-46AC-A55E-D0ED3542A1B9}">
      <dgm:prSet/>
      <dgm:spPr/>
      <dgm:t>
        <a:bodyPr/>
        <a:lstStyle/>
        <a:p>
          <a:endParaRPr lang="ru-RU" sz="1800"/>
        </a:p>
      </dgm:t>
    </dgm:pt>
    <dgm:pt modelId="{DFA325E3-8FD7-43AA-B4B4-6C79A4C0F4B7}">
      <dgm:prSet phldrT="[Текст]" custT="1"/>
      <dgm:spPr/>
      <dgm:t>
        <a:bodyPr/>
        <a:lstStyle/>
        <a:p>
          <a:r>
            <a:rPr lang="ru-RU" sz="1400" dirty="0" smtClean="0"/>
            <a:t>Госэнерго</a:t>
          </a:r>
        </a:p>
        <a:p>
          <a:r>
            <a:rPr lang="ru-RU" sz="1400" dirty="0" smtClean="0"/>
            <a:t>надзор/ госэкспертиза</a:t>
          </a:r>
          <a:endParaRPr lang="ru-RU" sz="1400" dirty="0"/>
        </a:p>
      </dgm:t>
    </dgm:pt>
    <dgm:pt modelId="{A4116A2F-97D0-47E1-8F77-17C88EBEF764}" type="parTrans" cxnId="{4792DAC2-2DB0-4E5A-85A8-4D24975458E3}">
      <dgm:prSet/>
      <dgm:spPr/>
      <dgm:t>
        <a:bodyPr/>
        <a:lstStyle/>
        <a:p>
          <a:endParaRPr lang="ru-RU" sz="1800"/>
        </a:p>
      </dgm:t>
    </dgm:pt>
    <dgm:pt modelId="{A77C7BB6-792E-40A1-A7C3-70337E50C9D9}" type="sibTrans" cxnId="{4792DAC2-2DB0-4E5A-85A8-4D24975458E3}">
      <dgm:prSet/>
      <dgm:spPr/>
      <dgm:t>
        <a:bodyPr/>
        <a:lstStyle/>
        <a:p>
          <a:endParaRPr lang="ru-RU" sz="1800"/>
        </a:p>
      </dgm:t>
    </dgm:pt>
    <dgm:pt modelId="{5C484ED1-D4D0-4D23-A683-5AB72E23C669}">
      <dgm:prSet phldrT="[Текст]" custT="1"/>
      <dgm:spPr/>
      <dgm:t>
        <a:bodyPr/>
        <a:lstStyle/>
        <a:p>
          <a:r>
            <a:rPr lang="ru-RU" sz="1400" dirty="0" smtClean="0"/>
            <a:t>Мониторинг и контроль</a:t>
          </a:r>
          <a:endParaRPr lang="ru-RU" sz="1400" dirty="0"/>
        </a:p>
      </dgm:t>
    </dgm:pt>
    <dgm:pt modelId="{D0AC5EBC-2187-4098-A46A-074E43D56A97}" type="parTrans" cxnId="{C5B9A1EF-68AF-4175-8E74-D83D674A1F07}">
      <dgm:prSet/>
      <dgm:spPr/>
      <dgm:t>
        <a:bodyPr/>
        <a:lstStyle/>
        <a:p>
          <a:endParaRPr lang="ru-RU" sz="1800"/>
        </a:p>
      </dgm:t>
    </dgm:pt>
    <dgm:pt modelId="{BA9C2893-5CA2-4515-B6EA-D7F738B81AB7}" type="sibTrans" cxnId="{C5B9A1EF-68AF-4175-8E74-D83D674A1F07}">
      <dgm:prSet/>
      <dgm:spPr/>
      <dgm:t>
        <a:bodyPr/>
        <a:lstStyle/>
        <a:p>
          <a:endParaRPr lang="ru-RU" sz="1800"/>
        </a:p>
      </dgm:t>
    </dgm:pt>
    <dgm:pt modelId="{BC32DA8E-DE31-47F1-A08E-8C78A15035D4}">
      <dgm:prSet phldrT="[Текст]" custT="1"/>
      <dgm:spPr/>
      <dgm:t>
        <a:bodyPr/>
        <a:lstStyle/>
        <a:p>
          <a:r>
            <a:rPr lang="ru-RU" sz="1400" dirty="0" smtClean="0"/>
            <a:t>Инфо система</a:t>
          </a:r>
          <a:endParaRPr lang="ru-RU" sz="1400" dirty="0"/>
        </a:p>
      </dgm:t>
    </dgm:pt>
    <dgm:pt modelId="{011F61F6-9BA9-43AA-B329-009BA2789FAD}" type="parTrans" cxnId="{F80310C9-D93E-40EA-9EDB-AD731FEB5737}">
      <dgm:prSet/>
      <dgm:spPr/>
      <dgm:t>
        <a:bodyPr/>
        <a:lstStyle/>
        <a:p>
          <a:endParaRPr lang="ru-RU" sz="1800"/>
        </a:p>
      </dgm:t>
    </dgm:pt>
    <dgm:pt modelId="{69151969-7589-4463-A94A-9B5391B56D8C}" type="sibTrans" cxnId="{F80310C9-D93E-40EA-9EDB-AD731FEB5737}">
      <dgm:prSet/>
      <dgm:spPr/>
      <dgm:t>
        <a:bodyPr/>
        <a:lstStyle/>
        <a:p>
          <a:endParaRPr lang="ru-RU" sz="1800"/>
        </a:p>
      </dgm:t>
    </dgm:pt>
    <dgm:pt modelId="{4CF149D7-B5BA-4222-9D01-85A882DF5628}">
      <dgm:prSet phldrT="[Текст]" custT="1"/>
      <dgm:spPr/>
      <dgm:t>
        <a:bodyPr/>
        <a:lstStyle/>
        <a:p>
          <a:r>
            <a:rPr lang="ru-RU" sz="1400" dirty="0" smtClean="0"/>
            <a:t>Минимальные требования</a:t>
          </a:r>
          <a:endParaRPr lang="ru-RU" sz="1400" dirty="0"/>
        </a:p>
      </dgm:t>
    </dgm:pt>
    <dgm:pt modelId="{C3777C84-9812-4637-A549-B53302723401}" type="parTrans" cxnId="{D58A0FE4-B3AE-4F5F-AABB-FEC69BAF0228}">
      <dgm:prSet/>
      <dgm:spPr/>
      <dgm:t>
        <a:bodyPr/>
        <a:lstStyle/>
        <a:p>
          <a:endParaRPr lang="ru-RU" sz="1800"/>
        </a:p>
      </dgm:t>
    </dgm:pt>
    <dgm:pt modelId="{3B4530AA-13AB-4A73-8C13-591207A80C44}" type="sibTrans" cxnId="{D58A0FE4-B3AE-4F5F-AABB-FEC69BAF0228}">
      <dgm:prSet/>
      <dgm:spPr/>
      <dgm:t>
        <a:bodyPr/>
        <a:lstStyle/>
        <a:p>
          <a:endParaRPr lang="ru-RU" sz="1800"/>
        </a:p>
      </dgm:t>
    </dgm:pt>
    <dgm:pt modelId="{E0BF1AA6-9C65-4580-B1A4-B1DC6D94B146}">
      <dgm:prSet phldrT="[Текст]" custT="1"/>
      <dgm:spPr/>
      <dgm:t>
        <a:bodyPr/>
        <a:lstStyle/>
        <a:p>
          <a:r>
            <a:rPr lang="ru-RU" sz="1400" dirty="0" smtClean="0"/>
            <a:t>Финансирование </a:t>
          </a:r>
          <a:endParaRPr lang="ru-RU" sz="1400" dirty="0"/>
        </a:p>
      </dgm:t>
    </dgm:pt>
    <dgm:pt modelId="{9D7EADF8-71A6-4214-9D89-5FDF15FFDD21}" type="parTrans" cxnId="{B976FEBA-7483-400B-AEB7-B5B096688292}">
      <dgm:prSet/>
      <dgm:spPr/>
      <dgm:t>
        <a:bodyPr/>
        <a:lstStyle/>
        <a:p>
          <a:endParaRPr lang="ru-RU" sz="1800"/>
        </a:p>
      </dgm:t>
    </dgm:pt>
    <dgm:pt modelId="{571D26CE-8D7E-4B91-AB3F-091EF637ED06}" type="sibTrans" cxnId="{B976FEBA-7483-400B-AEB7-B5B096688292}">
      <dgm:prSet/>
      <dgm:spPr/>
      <dgm:t>
        <a:bodyPr/>
        <a:lstStyle/>
        <a:p>
          <a:endParaRPr lang="ru-RU" sz="1800"/>
        </a:p>
      </dgm:t>
    </dgm:pt>
    <dgm:pt modelId="{4ACAE615-754C-4244-BF77-ED7FA2B59CB7}" type="pres">
      <dgm:prSet presAssocID="{481D5659-9729-4AD2-9873-BC4507E7A2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E7D36-3124-4493-988F-F622CF0ED5BB}" type="pres">
      <dgm:prSet presAssocID="{481D5659-9729-4AD2-9873-BC4507E7A212}" presName="fgShape" presStyleLbl="fgShp" presStyleIdx="0" presStyleCnt="1" custLinFactNeighborX="625" custLinFactNeighborY="-1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29551C-F6E1-4F78-B941-CD7B27012F94}" type="pres">
      <dgm:prSet presAssocID="{481D5659-9729-4AD2-9873-BC4507E7A212}" presName="linComp" presStyleCnt="0"/>
      <dgm:spPr/>
    </dgm:pt>
    <dgm:pt modelId="{69E89B2C-EB56-4A32-9D37-03FA24550983}" type="pres">
      <dgm:prSet presAssocID="{98EF691C-8086-4859-B6A3-133FA78079F4}" presName="compNode" presStyleCnt="0"/>
      <dgm:spPr/>
    </dgm:pt>
    <dgm:pt modelId="{047AC638-05FB-4082-B5E1-15D64FEEBC7D}" type="pres">
      <dgm:prSet presAssocID="{98EF691C-8086-4859-B6A3-133FA78079F4}" presName="bkgdShape" presStyleLbl="node1" presStyleIdx="0" presStyleCnt="7" custLinFactNeighborX="763" custLinFactNeighborY="10631"/>
      <dgm:spPr/>
      <dgm:t>
        <a:bodyPr/>
        <a:lstStyle/>
        <a:p>
          <a:endParaRPr lang="ru-RU"/>
        </a:p>
      </dgm:t>
    </dgm:pt>
    <dgm:pt modelId="{7B291FB5-BA4B-41F2-A9CC-0A8EACD93D6E}" type="pres">
      <dgm:prSet presAssocID="{98EF691C-8086-4859-B6A3-133FA78079F4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3C19-E942-4DB5-B3D4-9FF094A84C8D}" type="pres">
      <dgm:prSet presAssocID="{98EF691C-8086-4859-B6A3-133FA78079F4}" presName="invisiNode" presStyleLbl="node1" presStyleIdx="0" presStyleCnt="7"/>
      <dgm:spPr/>
    </dgm:pt>
    <dgm:pt modelId="{3C9B53DC-DC3D-4705-A457-94FDD529A85E}" type="pres">
      <dgm:prSet presAssocID="{98EF691C-8086-4859-B6A3-133FA78079F4}" presName="imagNode" presStyleLbl="fgImgPlace1" presStyleIdx="0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391421-D6B7-415B-B9D6-38BEADFC4C32}" type="pres">
      <dgm:prSet presAssocID="{2BB600DB-0475-4C1C-A187-46266DA0F8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BEA39B-FE9A-42A4-AAF1-C191BD146D11}" type="pres">
      <dgm:prSet presAssocID="{4CF149D7-B5BA-4222-9D01-85A882DF5628}" presName="compNode" presStyleCnt="0"/>
      <dgm:spPr/>
    </dgm:pt>
    <dgm:pt modelId="{FA83D085-106C-4E97-A183-E1652630E28E}" type="pres">
      <dgm:prSet presAssocID="{4CF149D7-B5BA-4222-9D01-85A882DF5628}" presName="bkgdShape" presStyleLbl="node1" presStyleIdx="1" presStyleCnt="7"/>
      <dgm:spPr/>
      <dgm:t>
        <a:bodyPr/>
        <a:lstStyle/>
        <a:p>
          <a:endParaRPr lang="ru-RU"/>
        </a:p>
      </dgm:t>
    </dgm:pt>
    <dgm:pt modelId="{119573FB-93CB-4FCA-B714-6E8F6CA722A0}" type="pres">
      <dgm:prSet presAssocID="{4CF149D7-B5BA-4222-9D01-85A882DF5628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DDE2E-59B9-40FC-86EC-EDB5861FDDEE}" type="pres">
      <dgm:prSet presAssocID="{4CF149D7-B5BA-4222-9D01-85A882DF5628}" presName="invisiNode" presStyleLbl="node1" presStyleIdx="1" presStyleCnt="7"/>
      <dgm:spPr/>
    </dgm:pt>
    <dgm:pt modelId="{58D03082-D921-48B8-B37C-0685980236B3}" type="pres">
      <dgm:prSet presAssocID="{4CF149D7-B5BA-4222-9D01-85A882DF5628}" presName="imagNode" presStyleLbl="fgImgPlace1" presStyleIdx="1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4DD347-5EE0-4607-B4B1-F6E68F0C5A07}" type="pres">
      <dgm:prSet presAssocID="{3B4530AA-13AB-4A73-8C13-591207A80C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258F9D-E66B-4C23-B862-824456B72863}" type="pres">
      <dgm:prSet presAssocID="{B17129A0-2FD7-4C93-B46F-8AB9ABD337F5}" presName="compNode" presStyleCnt="0"/>
      <dgm:spPr/>
    </dgm:pt>
    <dgm:pt modelId="{2D9A66EA-5311-4F0A-A6B0-AC799E84CA4D}" type="pres">
      <dgm:prSet presAssocID="{B17129A0-2FD7-4C93-B46F-8AB9ABD337F5}" presName="bkgdShape" presStyleLbl="node1" presStyleIdx="2" presStyleCnt="7" custLinFactNeighborX="-898" custLinFactNeighborY="-798"/>
      <dgm:spPr/>
      <dgm:t>
        <a:bodyPr/>
        <a:lstStyle/>
        <a:p>
          <a:endParaRPr lang="ru-RU"/>
        </a:p>
      </dgm:t>
    </dgm:pt>
    <dgm:pt modelId="{77200176-E8E9-4C3C-B835-99EB2CDA0070}" type="pres">
      <dgm:prSet presAssocID="{B17129A0-2FD7-4C93-B46F-8AB9ABD337F5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2D41-4D6D-4670-A8C5-C48955ED26E3}" type="pres">
      <dgm:prSet presAssocID="{B17129A0-2FD7-4C93-B46F-8AB9ABD337F5}" presName="invisiNode" presStyleLbl="node1" presStyleIdx="2" presStyleCnt="7"/>
      <dgm:spPr/>
    </dgm:pt>
    <dgm:pt modelId="{9B93D264-F73A-45CF-9D3F-3F452409291A}" type="pres">
      <dgm:prSet presAssocID="{B17129A0-2FD7-4C93-B46F-8AB9ABD337F5}" presName="imagNode" presStyleLbl="fgImgPlace1" presStyleIdx="2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9BD86B-D6F2-46C6-A0CD-B293F5B84A98}" type="pres">
      <dgm:prSet presAssocID="{588CB31B-879D-4613-A21A-10E89FEEF7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3A172C-6E81-4688-8499-1083C20ABFCE}" type="pres">
      <dgm:prSet presAssocID="{DFA325E3-8FD7-43AA-B4B4-6C79A4C0F4B7}" presName="compNode" presStyleCnt="0"/>
      <dgm:spPr/>
    </dgm:pt>
    <dgm:pt modelId="{8B152FD1-7264-43BE-8CB8-B261DEB0DBB3}" type="pres">
      <dgm:prSet presAssocID="{DFA325E3-8FD7-43AA-B4B4-6C79A4C0F4B7}" presName="bkgdShape" presStyleLbl="node1" presStyleIdx="3" presStyleCnt="7"/>
      <dgm:spPr/>
      <dgm:t>
        <a:bodyPr/>
        <a:lstStyle/>
        <a:p>
          <a:endParaRPr lang="ru-RU"/>
        </a:p>
      </dgm:t>
    </dgm:pt>
    <dgm:pt modelId="{BAB8E475-F102-47F3-BA1A-6E95A512E29F}" type="pres">
      <dgm:prSet presAssocID="{DFA325E3-8FD7-43AA-B4B4-6C79A4C0F4B7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1AD44-16C0-4BDC-8CBA-916AA967894E}" type="pres">
      <dgm:prSet presAssocID="{DFA325E3-8FD7-43AA-B4B4-6C79A4C0F4B7}" presName="invisiNode" presStyleLbl="node1" presStyleIdx="3" presStyleCnt="7"/>
      <dgm:spPr/>
    </dgm:pt>
    <dgm:pt modelId="{F7836DF2-C1F7-41A5-ABC9-C6C8FDC34F59}" type="pres">
      <dgm:prSet presAssocID="{DFA325E3-8FD7-43AA-B4B4-6C79A4C0F4B7}" presName="imagNode" presStyleLbl="fgImgPlace1" presStyleIdx="3" presStyleCnt="7" custScaleY="973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BA0CFA-3B7A-4662-A8DD-295CD611554A}" type="pres">
      <dgm:prSet presAssocID="{A77C7BB6-792E-40A1-A7C3-70337E50C9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EE90C8-9E18-4949-AA57-9F563594F621}" type="pres">
      <dgm:prSet presAssocID="{5C484ED1-D4D0-4D23-A683-5AB72E23C669}" presName="compNode" presStyleCnt="0"/>
      <dgm:spPr/>
    </dgm:pt>
    <dgm:pt modelId="{F01B26D8-06B3-4F75-BE6E-A16AF21B90B5}" type="pres">
      <dgm:prSet presAssocID="{5C484ED1-D4D0-4D23-A683-5AB72E23C669}" presName="bkgdShape" presStyleLbl="node1" presStyleIdx="4" presStyleCnt="7"/>
      <dgm:spPr/>
      <dgm:t>
        <a:bodyPr/>
        <a:lstStyle/>
        <a:p>
          <a:endParaRPr lang="ru-RU"/>
        </a:p>
      </dgm:t>
    </dgm:pt>
    <dgm:pt modelId="{AEDE0FAE-314F-4622-9842-C99026BC3630}" type="pres">
      <dgm:prSet presAssocID="{5C484ED1-D4D0-4D23-A683-5AB72E23C669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2EFD2-8296-47A5-8AE7-0655F5C6C25D}" type="pres">
      <dgm:prSet presAssocID="{5C484ED1-D4D0-4D23-A683-5AB72E23C669}" presName="invisiNode" presStyleLbl="node1" presStyleIdx="4" presStyleCnt="7"/>
      <dgm:spPr/>
    </dgm:pt>
    <dgm:pt modelId="{EA6AE5E3-9657-41CC-8456-9E5624253639}" type="pres">
      <dgm:prSet presAssocID="{5C484ED1-D4D0-4D23-A683-5AB72E23C669}" presName="imagNode" presStyleLbl="fgImgPlace1" presStyleIdx="4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62FDDF-81D1-45D3-ADBA-0E9C2850BF11}" type="pres">
      <dgm:prSet presAssocID="{BA9C2893-5CA2-4515-B6EA-D7F738B81A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653280-C43E-4A48-827D-ABF36C17110F}" type="pres">
      <dgm:prSet presAssocID="{BC32DA8E-DE31-47F1-A08E-8C78A15035D4}" presName="compNode" presStyleCnt="0"/>
      <dgm:spPr/>
    </dgm:pt>
    <dgm:pt modelId="{2CD1E00E-C8C0-4A09-A643-244F6572EA6C}" type="pres">
      <dgm:prSet presAssocID="{BC32DA8E-DE31-47F1-A08E-8C78A15035D4}" presName="bkgdShape" presStyleLbl="node1" presStyleIdx="5" presStyleCnt="7"/>
      <dgm:spPr/>
      <dgm:t>
        <a:bodyPr/>
        <a:lstStyle/>
        <a:p>
          <a:endParaRPr lang="ru-RU"/>
        </a:p>
      </dgm:t>
    </dgm:pt>
    <dgm:pt modelId="{F120D033-A1F0-41B7-A1D9-880E33E1C8C2}" type="pres">
      <dgm:prSet presAssocID="{BC32DA8E-DE31-47F1-A08E-8C78A15035D4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8DBEA-8121-4B3B-970D-6AE15F85CDFB}" type="pres">
      <dgm:prSet presAssocID="{BC32DA8E-DE31-47F1-A08E-8C78A15035D4}" presName="invisiNode" presStyleLbl="node1" presStyleIdx="5" presStyleCnt="7"/>
      <dgm:spPr/>
    </dgm:pt>
    <dgm:pt modelId="{BE678E06-10FD-4878-A5F2-482C0C905631}" type="pres">
      <dgm:prSet presAssocID="{BC32DA8E-DE31-47F1-A08E-8C78A15035D4}" presName="imagNode" presStyleLbl="fgImgPlace1" presStyleIdx="5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BA611A-7E56-4095-9955-934FF975C115}" type="pres">
      <dgm:prSet presAssocID="{69151969-7589-4463-A94A-9B5391B56D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C94DCA-79FA-4E0D-B908-204DFE4AE549}" type="pres">
      <dgm:prSet presAssocID="{E0BF1AA6-9C65-4580-B1A4-B1DC6D94B146}" presName="compNode" presStyleCnt="0"/>
      <dgm:spPr/>
    </dgm:pt>
    <dgm:pt modelId="{03E07695-2926-4855-A308-2123B1A35900}" type="pres">
      <dgm:prSet presAssocID="{E0BF1AA6-9C65-4580-B1A4-B1DC6D94B146}" presName="bkgdShape" presStyleLbl="node1" presStyleIdx="6" presStyleCnt="7"/>
      <dgm:spPr/>
      <dgm:t>
        <a:bodyPr/>
        <a:lstStyle/>
        <a:p>
          <a:endParaRPr lang="ru-RU"/>
        </a:p>
      </dgm:t>
    </dgm:pt>
    <dgm:pt modelId="{B39F7F1A-3657-4B8D-A266-C1A2B88E9156}" type="pres">
      <dgm:prSet presAssocID="{E0BF1AA6-9C65-4580-B1A4-B1DC6D94B146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BC0B5-69BD-43C2-83A4-2395F5BFC438}" type="pres">
      <dgm:prSet presAssocID="{E0BF1AA6-9C65-4580-B1A4-B1DC6D94B146}" presName="invisiNode" presStyleLbl="node1" presStyleIdx="6" presStyleCnt="7"/>
      <dgm:spPr/>
    </dgm:pt>
    <dgm:pt modelId="{719DE2AD-4938-4FAC-AA08-44AB07C91556}" type="pres">
      <dgm:prSet presAssocID="{E0BF1AA6-9C65-4580-B1A4-B1DC6D94B146}" presName="imagNode" presStyleLbl="fgImgPlace1" presStyleIdx="6" presStyleCnt="7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E4052ED-116A-45B3-A996-FC36386DDBE8}" type="presOf" srcId="{481D5659-9729-4AD2-9873-BC4507E7A212}" destId="{4ACAE615-754C-4244-BF77-ED7FA2B59CB7}" srcOrd="0" destOrd="0" presId="urn:microsoft.com/office/officeart/2005/8/layout/hList7"/>
    <dgm:cxn modelId="{000AB942-5DEB-49D3-8760-0E63F4239B9E}" type="presOf" srcId="{588CB31B-879D-4613-A21A-10E89FEEF713}" destId="{C19BD86B-D6F2-46C6-A0CD-B293F5B84A98}" srcOrd="0" destOrd="0" presId="urn:microsoft.com/office/officeart/2005/8/layout/hList7"/>
    <dgm:cxn modelId="{BE1B5825-F6C9-403A-9E3C-AA1D5807E937}" type="presOf" srcId="{BC32DA8E-DE31-47F1-A08E-8C78A15035D4}" destId="{2CD1E00E-C8C0-4A09-A643-244F6572EA6C}" srcOrd="0" destOrd="0" presId="urn:microsoft.com/office/officeart/2005/8/layout/hList7"/>
    <dgm:cxn modelId="{8BD3BD8D-C059-4570-8B0B-51B06AB0EC67}" type="presOf" srcId="{E0BF1AA6-9C65-4580-B1A4-B1DC6D94B146}" destId="{03E07695-2926-4855-A308-2123B1A35900}" srcOrd="0" destOrd="0" presId="urn:microsoft.com/office/officeart/2005/8/layout/hList7"/>
    <dgm:cxn modelId="{DA8A8A2A-DAF2-44C3-8F12-3FF726C7F3FF}" type="presOf" srcId="{5C484ED1-D4D0-4D23-A683-5AB72E23C669}" destId="{F01B26D8-06B3-4F75-BE6E-A16AF21B90B5}" srcOrd="0" destOrd="0" presId="urn:microsoft.com/office/officeart/2005/8/layout/hList7"/>
    <dgm:cxn modelId="{2AF040F3-842B-49A1-81DD-5AEEBC97A569}" type="presOf" srcId="{3B4530AA-13AB-4A73-8C13-591207A80C44}" destId="{9C4DD347-5EE0-4607-B4B1-F6E68F0C5A07}" srcOrd="0" destOrd="0" presId="urn:microsoft.com/office/officeart/2005/8/layout/hList7"/>
    <dgm:cxn modelId="{6EFE0B21-A1A4-4446-BACD-AAD336ED0D2B}" type="presOf" srcId="{BC32DA8E-DE31-47F1-A08E-8C78A15035D4}" destId="{F120D033-A1F0-41B7-A1D9-880E33E1C8C2}" srcOrd="1" destOrd="0" presId="urn:microsoft.com/office/officeart/2005/8/layout/hList7"/>
    <dgm:cxn modelId="{10ACD037-7737-4962-8660-8505C4BAEBBD}" type="presOf" srcId="{98EF691C-8086-4859-B6A3-133FA78079F4}" destId="{7B291FB5-BA4B-41F2-A9CC-0A8EACD93D6E}" srcOrd="1" destOrd="0" presId="urn:microsoft.com/office/officeart/2005/8/layout/hList7"/>
    <dgm:cxn modelId="{FD61DBEB-DDF0-4788-9CA6-408EA5B0234C}" type="presOf" srcId="{98EF691C-8086-4859-B6A3-133FA78079F4}" destId="{047AC638-05FB-4082-B5E1-15D64FEEBC7D}" srcOrd="0" destOrd="0" presId="urn:microsoft.com/office/officeart/2005/8/layout/hList7"/>
    <dgm:cxn modelId="{91997C4A-24A7-4157-B7E5-F76C131E85FC}" type="presOf" srcId="{4CF149D7-B5BA-4222-9D01-85A882DF5628}" destId="{119573FB-93CB-4FCA-B714-6E8F6CA722A0}" srcOrd="1" destOrd="0" presId="urn:microsoft.com/office/officeart/2005/8/layout/hList7"/>
    <dgm:cxn modelId="{C5B9A1EF-68AF-4175-8E74-D83D674A1F07}" srcId="{481D5659-9729-4AD2-9873-BC4507E7A212}" destId="{5C484ED1-D4D0-4D23-A683-5AB72E23C669}" srcOrd="4" destOrd="0" parTransId="{D0AC5EBC-2187-4098-A46A-074E43D56A97}" sibTransId="{BA9C2893-5CA2-4515-B6EA-D7F738B81AB7}"/>
    <dgm:cxn modelId="{F8DD7AE3-A5AB-490E-968D-4DF2F1B02185}" type="presOf" srcId="{DFA325E3-8FD7-43AA-B4B4-6C79A4C0F4B7}" destId="{BAB8E475-F102-47F3-BA1A-6E95A512E29F}" srcOrd="1" destOrd="0" presId="urn:microsoft.com/office/officeart/2005/8/layout/hList7"/>
    <dgm:cxn modelId="{653C0DB9-38E3-4E93-983B-A61F917CE1DE}" type="presOf" srcId="{2BB600DB-0475-4C1C-A187-46266DA0F80F}" destId="{AC391421-D6B7-415B-B9D6-38BEADFC4C32}" srcOrd="0" destOrd="0" presId="urn:microsoft.com/office/officeart/2005/8/layout/hList7"/>
    <dgm:cxn modelId="{832D2D0E-D5AF-47DC-B94C-73AAD9D635D6}" type="presOf" srcId="{A77C7BB6-792E-40A1-A7C3-70337E50C9D9}" destId="{FBBA0CFA-3B7A-4662-A8DD-295CD611554A}" srcOrd="0" destOrd="0" presId="urn:microsoft.com/office/officeart/2005/8/layout/hList7"/>
    <dgm:cxn modelId="{4792DAC2-2DB0-4E5A-85A8-4D24975458E3}" srcId="{481D5659-9729-4AD2-9873-BC4507E7A212}" destId="{DFA325E3-8FD7-43AA-B4B4-6C79A4C0F4B7}" srcOrd="3" destOrd="0" parTransId="{A4116A2F-97D0-47E1-8F77-17C88EBEF764}" sibTransId="{A77C7BB6-792E-40A1-A7C3-70337E50C9D9}"/>
    <dgm:cxn modelId="{09C607C7-EB03-4337-9AC8-8CEB10BC741B}" srcId="{481D5659-9729-4AD2-9873-BC4507E7A212}" destId="{98EF691C-8086-4859-B6A3-133FA78079F4}" srcOrd="0" destOrd="0" parTransId="{4008EC1B-0D34-452B-B8E1-476B0E24936B}" sibTransId="{2BB600DB-0475-4C1C-A187-46266DA0F80F}"/>
    <dgm:cxn modelId="{64581C47-B91B-4BE4-942F-2C4F4798022D}" type="presOf" srcId="{4CF149D7-B5BA-4222-9D01-85A882DF5628}" destId="{FA83D085-106C-4E97-A183-E1652630E28E}" srcOrd="0" destOrd="0" presId="urn:microsoft.com/office/officeart/2005/8/layout/hList7"/>
    <dgm:cxn modelId="{F80310C9-D93E-40EA-9EDB-AD731FEB5737}" srcId="{481D5659-9729-4AD2-9873-BC4507E7A212}" destId="{BC32DA8E-DE31-47F1-A08E-8C78A15035D4}" srcOrd="5" destOrd="0" parTransId="{011F61F6-9BA9-43AA-B329-009BA2789FAD}" sibTransId="{69151969-7589-4463-A94A-9B5391B56D8C}"/>
    <dgm:cxn modelId="{8148DCED-474B-46AC-A55E-D0ED3542A1B9}" srcId="{481D5659-9729-4AD2-9873-BC4507E7A212}" destId="{B17129A0-2FD7-4C93-B46F-8AB9ABD337F5}" srcOrd="2" destOrd="0" parTransId="{1F0FAB84-5D95-4180-B12E-060A206C254E}" sibTransId="{588CB31B-879D-4613-A21A-10E89FEEF713}"/>
    <dgm:cxn modelId="{364E619E-9E5D-4E46-B0C5-3D6892554342}" type="presOf" srcId="{DFA325E3-8FD7-43AA-B4B4-6C79A4C0F4B7}" destId="{8B152FD1-7264-43BE-8CB8-B261DEB0DBB3}" srcOrd="0" destOrd="0" presId="urn:microsoft.com/office/officeart/2005/8/layout/hList7"/>
    <dgm:cxn modelId="{D58A0FE4-B3AE-4F5F-AABB-FEC69BAF0228}" srcId="{481D5659-9729-4AD2-9873-BC4507E7A212}" destId="{4CF149D7-B5BA-4222-9D01-85A882DF5628}" srcOrd="1" destOrd="0" parTransId="{C3777C84-9812-4637-A549-B53302723401}" sibTransId="{3B4530AA-13AB-4A73-8C13-591207A80C44}"/>
    <dgm:cxn modelId="{B98E4B7B-7A68-4C58-8CCA-379C64A73E4F}" type="presOf" srcId="{B17129A0-2FD7-4C93-B46F-8AB9ABD337F5}" destId="{77200176-E8E9-4C3C-B835-99EB2CDA0070}" srcOrd="1" destOrd="0" presId="urn:microsoft.com/office/officeart/2005/8/layout/hList7"/>
    <dgm:cxn modelId="{6B1893FE-4458-40E5-8A42-4AB2E7B9F910}" type="presOf" srcId="{69151969-7589-4463-A94A-9B5391B56D8C}" destId="{00BA611A-7E56-4095-9955-934FF975C115}" srcOrd="0" destOrd="0" presId="urn:microsoft.com/office/officeart/2005/8/layout/hList7"/>
    <dgm:cxn modelId="{B40A3008-2323-4E2B-B4D6-0CEE8DB333A7}" type="presOf" srcId="{5C484ED1-D4D0-4D23-A683-5AB72E23C669}" destId="{AEDE0FAE-314F-4622-9842-C99026BC3630}" srcOrd="1" destOrd="0" presId="urn:microsoft.com/office/officeart/2005/8/layout/hList7"/>
    <dgm:cxn modelId="{864490E5-7936-40F5-9B69-38D3B2CA53D6}" type="presOf" srcId="{BA9C2893-5CA2-4515-B6EA-D7F738B81AB7}" destId="{CC62FDDF-81D1-45D3-ADBA-0E9C2850BF11}" srcOrd="0" destOrd="0" presId="urn:microsoft.com/office/officeart/2005/8/layout/hList7"/>
    <dgm:cxn modelId="{B976FEBA-7483-400B-AEB7-B5B096688292}" srcId="{481D5659-9729-4AD2-9873-BC4507E7A212}" destId="{E0BF1AA6-9C65-4580-B1A4-B1DC6D94B146}" srcOrd="6" destOrd="0" parTransId="{9D7EADF8-71A6-4214-9D89-5FDF15FFDD21}" sibTransId="{571D26CE-8D7E-4B91-AB3F-091EF637ED06}"/>
    <dgm:cxn modelId="{C738B91A-4672-4E72-9484-EFBA06ADB049}" type="presOf" srcId="{E0BF1AA6-9C65-4580-B1A4-B1DC6D94B146}" destId="{B39F7F1A-3657-4B8D-A266-C1A2B88E9156}" srcOrd="1" destOrd="0" presId="urn:microsoft.com/office/officeart/2005/8/layout/hList7"/>
    <dgm:cxn modelId="{53FEA9DC-5AEA-417C-AADF-889C4E0AE378}" type="presOf" srcId="{B17129A0-2FD7-4C93-B46F-8AB9ABD337F5}" destId="{2D9A66EA-5311-4F0A-A6B0-AC799E84CA4D}" srcOrd="0" destOrd="0" presId="urn:microsoft.com/office/officeart/2005/8/layout/hList7"/>
    <dgm:cxn modelId="{6E819EA6-A3EE-4C64-B45F-53C3C9DB564C}" type="presParOf" srcId="{4ACAE615-754C-4244-BF77-ED7FA2B59CB7}" destId="{E2BE7D36-3124-4493-988F-F622CF0ED5BB}" srcOrd="0" destOrd="0" presId="urn:microsoft.com/office/officeart/2005/8/layout/hList7"/>
    <dgm:cxn modelId="{BFDA1927-BA2B-479F-AA1A-D956185ADB9C}" type="presParOf" srcId="{4ACAE615-754C-4244-BF77-ED7FA2B59CB7}" destId="{E529551C-F6E1-4F78-B941-CD7B27012F94}" srcOrd="1" destOrd="0" presId="urn:microsoft.com/office/officeart/2005/8/layout/hList7"/>
    <dgm:cxn modelId="{7A2B3EA5-F4CC-4843-B62A-45AF1CF93C99}" type="presParOf" srcId="{E529551C-F6E1-4F78-B941-CD7B27012F94}" destId="{69E89B2C-EB56-4A32-9D37-03FA24550983}" srcOrd="0" destOrd="0" presId="urn:microsoft.com/office/officeart/2005/8/layout/hList7"/>
    <dgm:cxn modelId="{CE7A4D38-2C2D-4E86-8781-C7CA94026AA5}" type="presParOf" srcId="{69E89B2C-EB56-4A32-9D37-03FA24550983}" destId="{047AC638-05FB-4082-B5E1-15D64FEEBC7D}" srcOrd="0" destOrd="0" presId="urn:microsoft.com/office/officeart/2005/8/layout/hList7"/>
    <dgm:cxn modelId="{B6264463-432C-42E7-8ECA-EE0F7F048DE1}" type="presParOf" srcId="{69E89B2C-EB56-4A32-9D37-03FA24550983}" destId="{7B291FB5-BA4B-41F2-A9CC-0A8EACD93D6E}" srcOrd="1" destOrd="0" presId="urn:microsoft.com/office/officeart/2005/8/layout/hList7"/>
    <dgm:cxn modelId="{C9F6FCA4-295E-4432-9D28-1EB56C6B308E}" type="presParOf" srcId="{69E89B2C-EB56-4A32-9D37-03FA24550983}" destId="{70F83C19-E942-4DB5-B3D4-9FF094A84C8D}" srcOrd="2" destOrd="0" presId="urn:microsoft.com/office/officeart/2005/8/layout/hList7"/>
    <dgm:cxn modelId="{B5033AD5-220A-42AD-9CE4-FB76E73DD0C6}" type="presParOf" srcId="{69E89B2C-EB56-4A32-9D37-03FA24550983}" destId="{3C9B53DC-DC3D-4705-A457-94FDD529A85E}" srcOrd="3" destOrd="0" presId="urn:microsoft.com/office/officeart/2005/8/layout/hList7"/>
    <dgm:cxn modelId="{11A85E76-0148-4381-8E2F-A5CED8D2BF09}" type="presParOf" srcId="{E529551C-F6E1-4F78-B941-CD7B27012F94}" destId="{AC391421-D6B7-415B-B9D6-38BEADFC4C32}" srcOrd="1" destOrd="0" presId="urn:microsoft.com/office/officeart/2005/8/layout/hList7"/>
    <dgm:cxn modelId="{3F9FDC61-C56F-41CB-B89F-AD735E681590}" type="presParOf" srcId="{E529551C-F6E1-4F78-B941-CD7B27012F94}" destId="{8EBEA39B-FE9A-42A4-AAF1-C191BD146D11}" srcOrd="2" destOrd="0" presId="urn:microsoft.com/office/officeart/2005/8/layout/hList7"/>
    <dgm:cxn modelId="{8ECAB3F4-37E3-4C14-B279-1D4EC7138910}" type="presParOf" srcId="{8EBEA39B-FE9A-42A4-AAF1-C191BD146D11}" destId="{FA83D085-106C-4E97-A183-E1652630E28E}" srcOrd="0" destOrd="0" presId="urn:microsoft.com/office/officeart/2005/8/layout/hList7"/>
    <dgm:cxn modelId="{B6E6805A-10CB-4F8D-A193-6944D686D25F}" type="presParOf" srcId="{8EBEA39B-FE9A-42A4-AAF1-C191BD146D11}" destId="{119573FB-93CB-4FCA-B714-6E8F6CA722A0}" srcOrd="1" destOrd="0" presId="urn:microsoft.com/office/officeart/2005/8/layout/hList7"/>
    <dgm:cxn modelId="{E4867BD2-B9AA-4F74-8CB3-7A56D5161649}" type="presParOf" srcId="{8EBEA39B-FE9A-42A4-AAF1-C191BD146D11}" destId="{826DDE2E-59B9-40FC-86EC-EDB5861FDDEE}" srcOrd="2" destOrd="0" presId="urn:microsoft.com/office/officeart/2005/8/layout/hList7"/>
    <dgm:cxn modelId="{19C2EE6D-6AD3-44A8-BC9C-D6AF28A95D18}" type="presParOf" srcId="{8EBEA39B-FE9A-42A4-AAF1-C191BD146D11}" destId="{58D03082-D921-48B8-B37C-0685980236B3}" srcOrd="3" destOrd="0" presId="urn:microsoft.com/office/officeart/2005/8/layout/hList7"/>
    <dgm:cxn modelId="{9EA00F95-71E4-4FBA-AD39-C105026E221B}" type="presParOf" srcId="{E529551C-F6E1-4F78-B941-CD7B27012F94}" destId="{9C4DD347-5EE0-4607-B4B1-F6E68F0C5A07}" srcOrd="3" destOrd="0" presId="urn:microsoft.com/office/officeart/2005/8/layout/hList7"/>
    <dgm:cxn modelId="{E436C472-FAE6-4B8C-B789-735F9854D91D}" type="presParOf" srcId="{E529551C-F6E1-4F78-B941-CD7B27012F94}" destId="{CB258F9D-E66B-4C23-B862-824456B72863}" srcOrd="4" destOrd="0" presId="urn:microsoft.com/office/officeart/2005/8/layout/hList7"/>
    <dgm:cxn modelId="{CDC81DCE-B906-49F2-A795-1212BBF8AA86}" type="presParOf" srcId="{CB258F9D-E66B-4C23-B862-824456B72863}" destId="{2D9A66EA-5311-4F0A-A6B0-AC799E84CA4D}" srcOrd="0" destOrd="0" presId="urn:microsoft.com/office/officeart/2005/8/layout/hList7"/>
    <dgm:cxn modelId="{69DC8BB9-B28E-4544-BF60-707EC1815EF5}" type="presParOf" srcId="{CB258F9D-E66B-4C23-B862-824456B72863}" destId="{77200176-E8E9-4C3C-B835-99EB2CDA0070}" srcOrd="1" destOrd="0" presId="urn:microsoft.com/office/officeart/2005/8/layout/hList7"/>
    <dgm:cxn modelId="{F0A89230-C03F-4D46-B000-F6F4C9C6A9BE}" type="presParOf" srcId="{CB258F9D-E66B-4C23-B862-824456B72863}" destId="{597D2D41-4D6D-4670-A8C5-C48955ED26E3}" srcOrd="2" destOrd="0" presId="urn:microsoft.com/office/officeart/2005/8/layout/hList7"/>
    <dgm:cxn modelId="{C7A6B68D-6C97-43AA-87AC-6F71C8669EFF}" type="presParOf" srcId="{CB258F9D-E66B-4C23-B862-824456B72863}" destId="{9B93D264-F73A-45CF-9D3F-3F452409291A}" srcOrd="3" destOrd="0" presId="urn:microsoft.com/office/officeart/2005/8/layout/hList7"/>
    <dgm:cxn modelId="{0B1D43E1-0BB8-4257-AC78-9CBF4AB0352F}" type="presParOf" srcId="{E529551C-F6E1-4F78-B941-CD7B27012F94}" destId="{C19BD86B-D6F2-46C6-A0CD-B293F5B84A98}" srcOrd="5" destOrd="0" presId="urn:microsoft.com/office/officeart/2005/8/layout/hList7"/>
    <dgm:cxn modelId="{F3B0F497-E782-4737-A989-E462DD7E23EA}" type="presParOf" srcId="{E529551C-F6E1-4F78-B941-CD7B27012F94}" destId="{563A172C-6E81-4688-8499-1083C20ABFCE}" srcOrd="6" destOrd="0" presId="urn:microsoft.com/office/officeart/2005/8/layout/hList7"/>
    <dgm:cxn modelId="{F82159C7-B34E-4462-B11F-1AF8268A8165}" type="presParOf" srcId="{563A172C-6E81-4688-8499-1083C20ABFCE}" destId="{8B152FD1-7264-43BE-8CB8-B261DEB0DBB3}" srcOrd="0" destOrd="0" presId="urn:microsoft.com/office/officeart/2005/8/layout/hList7"/>
    <dgm:cxn modelId="{FB81317B-59F9-4D3C-BC25-11E8C8AA37C4}" type="presParOf" srcId="{563A172C-6E81-4688-8499-1083C20ABFCE}" destId="{BAB8E475-F102-47F3-BA1A-6E95A512E29F}" srcOrd="1" destOrd="0" presId="urn:microsoft.com/office/officeart/2005/8/layout/hList7"/>
    <dgm:cxn modelId="{E53E091B-C18C-4A07-82DC-BD4A7CA38992}" type="presParOf" srcId="{563A172C-6E81-4688-8499-1083C20ABFCE}" destId="{EF21AD44-16C0-4BDC-8CBA-916AA967894E}" srcOrd="2" destOrd="0" presId="urn:microsoft.com/office/officeart/2005/8/layout/hList7"/>
    <dgm:cxn modelId="{10835BFE-E72C-40F6-8456-634C130B9E2A}" type="presParOf" srcId="{563A172C-6E81-4688-8499-1083C20ABFCE}" destId="{F7836DF2-C1F7-41A5-ABC9-C6C8FDC34F59}" srcOrd="3" destOrd="0" presId="urn:microsoft.com/office/officeart/2005/8/layout/hList7"/>
    <dgm:cxn modelId="{B3D7B9BC-B252-4CB4-82A1-21D585E009A7}" type="presParOf" srcId="{E529551C-F6E1-4F78-B941-CD7B27012F94}" destId="{FBBA0CFA-3B7A-4662-A8DD-295CD611554A}" srcOrd="7" destOrd="0" presId="urn:microsoft.com/office/officeart/2005/8/layout/hList7"/>
    <dgm:cxn modelId="{6E953743-1A84-4B59-9E16-3AE09A883C6D}" type="presParOf" srcId="{E529551C-F6E1-4F78-B941-CD7B27012F94}" destId="{20EE90C8-9E18-4949-AA57-9F563594F621}" srcOrd="8" destOrd="0" presId="urn:microsoft.com/office/officeart/2005/8/layout/hList7"/>
    <dgm:cxn modelId="{2FC773AF-E9C2-4391-8BBF-5100C34F0AB3}" type="presParOf" srcId="{20EE90C8-9E18-4949-AA57-9F563594F621}" destId="{F01B26D8-06B3-4F75-BE6E-A16AF21B90B5}" srcOrd="0" destOrd="0" presId="urn:microsoft.com/office/officeart/2005/8/layout/hList7"/>
    <dgm:cxn modelId="{BA773B7D-DB6F-4DB4-93C0-D81AFEDF0FD5}" type="presParOf" srcId="{20EE90C8-9E18-4949-AA57-9F563594F621}" destId="{AEDE0FAE-314F-4622-9842-C99026BC3630}" srcOrd="1" destOrd="0" presId="urn:microsoft.com/office/officeart/2005/8/layout/hList7"/>
    <dgm:cxn modelId="{356A231A-2134-4051-A6FB-AC5EC3C6438A}" type="presParOf" srcId="{20EE90C8-9E18-4949-AA57-9F563594F621}" destId="{2AE2EFD2-8296-47A5-8AE7-0655F5C6C25D}" srcOrd="2" destOrd="0" presId="urn:microsoft.com/office/officeart/2005/8/layout/hList7"/>
    <dgm:cxn modelId="{A46E6C38-B4F1-4A35-BD39-165E4F2424C5}" type="presParOf" srcId="{20EE90C8-9E18-4949-AA57-9F563594F621}" destId="{EA6AE5E3-9657-41CC-8456-9E5624253639}" srcOrd="3" destOrd="0" presId="urn:microsoft.com/office/officeart/2005/8/layout/hList7"/>
    <dgm:cxn modelId="{351F49C3-8F56-4CF3-A9A8-6D7ACF6CDFC5}" type="presParOf" srcId="{E529551C-F6E1-4F78-B941-CD7B27012F94}" destId="{CC62FDDF-81D1-45D3-ADBA-0E9C2850BF11}" srcOrd="9" destOrd="0" presId="urn:microsoft.com/office/officeart/2005/8/layout/hList7"/>
    <dgm:cxn modelId="{0E33B7D6-5AA1-4D41-A788-C23F8E5345A9}" type="presParOf" srcId="{E529551C-F6E1-4F78-B941-CD7B27012F94}" destId="{60653280-C43E-4A48-827D-ABF36C17110F}" srcOrd="10" destOrd="0" presId="urn:microsoft.com/office/officeart/2005/8/layout/hList7"/>
    <dgm:cxn modelId="{F2189842-EE62-434C-9E17-9CA10AC12177}" type="presParOf" srcId="{60653280-C43E-4A48-827D-ABF36C17110F}" destId="{2CD1E00E-C8C0-4A09-A643-244F6572EA6C}" srcOrd="0" destOrd="0" presId="urn:microsoft.com/office/officeart/2005/8/layout/hList7"/>
    <dgm:cxn modelId="{5D61FF8D-FDCF-427A-86C3-BEA51E13C1A3}" type="presParOf" srcId="{60653280-C43E-4A48-827D-ABF36C17110F}" destId="{F120D033-A1F0-41B7-A1D9-880E33E1C8C2}" srcOrd="1" destOrd="0" presId="urn:microsoft.com/office/officeart/2005/8/layout/hList7"/>
    <dgm:cxn modelId="{D7464B78-7453-47E5-942F-44A311DFAF02}" type="presParOf" srcId="{60653280-C43E-4A48-827D-ABF36C17110F}" destId="{3F28DBEA-8121-4B3B-970D-6AE15F85CDFB}" srcOrd="2" destOrd="0" presId="urn:microsoft.com/office/officeart/2005/8/layout/hList7"/>
    <dgm:cxn modelId="{D825AE17-00D4-4BEA-A4AA-055722A84E59}" type="presParOf" srcId="{60653280-C43E-4A48-827D-ABF36C17110F}" destId="{BE678E06-10FD-4878-A5F2-482C0C905631}" srcOrd="3" destOrd="0" presId="urn:microsoft.com/office/officeart/2005/8/layout/hList7"/>
    <dgm:cxn modelId="{D30D40DD-2D39-4048-B1C4-6132CA1F79FC}" type="presParOf" srcId="{E529551C-F6E1-4F78-B941-CD7B27012F94}" destId="{00BA611A-7E56-4095-9955-934FF975C115}" srcOrd="11" destOrd="0" presId="urn:microsoft.com/office/officeart/2005/8/layout/hList7"/>
    <dgm:cxn modelId="{23A0DB5E-4168-42F3-9BA0-76B8E5E8A26C}" type="presParOf" srcId="{E529551C-F6E1-4F78-B941-CD7B27012F94}" destId="{E2C94DCA-79FA-4E0D-B908-204DFE4AE549}" srcOrd="12" destOrd="0" presId="urn:microsoft.com/office/officeart/2005/8/layout/hList7"/>
    <dgm:cxn modelId="{38E9A047-B892-461F-9FCE-D13B8BBDFFA9}" type="presParOf" srcId="{E2C94DCA-79FA-4E0D-B908-204DFE4AE549}" destId="{03E07695-2926-4855-A308-2123B1A35900}" srcOrd="0" destOrd="0" presId="urn:microsoft.com/office/officeart/2005/8/layout/hList7"/>
    <dgm:cxn modelId="{929F1897-054C-47F9-88C6-536E44063643}" type="presParOf" srcId="{E2C94DCA-79FA-4E0D-B908-204DFE4AE549}" destId="{B39F7F1A-3657-4B8D-A266-C1A2B88E9156}" srcOrd="1" destOrd="0" presId="urn:microsoft.com/office/officeart/2005/8/layout/hList7"/>
    <dgm:cxn modelId="{761E1CB1-AE37-40C3-9DAC-DCB2FD146170}" type="presParOf" srcId="{E2C94DCA-79FA-4E0D-B908-204DFE4AE549}" destId="{F0ABC0B5-69BD-43C2-83A4-2395F5BFC438}" srcOrd="2" destOrd="0" presId="urn:microsoft.com/office/officeart/2005/8/layout/hList7"/>
    <dgm:cxn modelId="{DB3A41D0-E1D1-4803-A14B-B72AE5095B76}" type="presParOf" srcId="{E2C94DCA-79FA-4E0D-B908-204DFE4AE549}" destId="{719DE2AD-4938-4FAC-AA08-44AB07C915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B8C27-14CD-4B24-A961-499FEADC37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806B2-26AF-44A3-80E2-82A79F3B6B20}">
      <dgm:prSet phldrT="[Текст]"/>
      <dgm:spPr/>
      <dgm:t>
        <a:bodyPr/>
        <a:lstStyle/>
        <a:p>
          <a:r>
            <a:rPr lang="ru-RU" dirty="0" smtClean="0"/>
            <a:t>Минимальные требования</a:t>
          </a:r>
          <a:endParaRPr lang="ru-RU" dirty="0"/>
        </a:p>
      </dgm:t>
    </dgm:pt>
    <dgm:pt modelId="{C72C2113-2DE4-46BA-A04F-B8D1261D45DD}" type="parTrans" cxnId="{2258743A-CF08-435F-8D48-7F41AD9AB9E4}">
      <dgm:prSet/>
      <dgm:spPr/>
      <dgm:t>
        <a:bodyPr/>
        <a:lstStyle/>
        <a:p>
          <a:endParaRPr lang="ru-RU"/>
        </a:p>
      </dgm:t>
    </dgm:pt>
    <dgm:pt modelId="{882DEDA6-9B63-41CB-83C9-4383482D85B6}" type="sibTrans" cxnId="{2258743A-CF08-435F-8D48-7F41AD9AB9E4}">
      <dgm:prSet/>
      <dgm:spPr/>
      <dgm:t>
        <a:bodyPr/>
        <a:lstStyle/>
        <a:p>
          <a:endParaRPr lang="ru-RU"/>
        </a:p>
      </dgm:t>
    </dgm:pt>
    <dgm:pt modelId="{6E64BD2B-40D2-4E03-9CD8-8CF691AB9A9F}">
      <dgm:prSet phldrT="[Текст]"/>
      <dgm:spPr/>
      <dgm:t>
        <a:bodyPr/>
        <a:lstStyle/>
        <a:p>
          <a:r>
            <a:rPr lang="ru-RU" dirty="0" smtClean="0"/>
            <a:t>Энергетическая сертификация зданий </a:t>
          </a:r>
          <a:endParaRPr lang="ru-RU" dirty="0"/>
        </a:p>
      </dgm:t>
    </dgm:pt>
    <dgm:pt modelId="{51FDB23C-35B7-4730-A247-B265A8860B2A}" type="parTrans" cxnId="{6B577616-826F-486A-B293-57BFB0351723}">
      <dgm:prSet/>
      <dgm:spPr/>
      <dgm:t>
        <a:bodyPr/>
        <a:lstStyle/>
        <a:p>
          <a:endParaRPr lang="ru-RU"/>
        </a:p>
      </dgm:t>
    </dgm:pt>
    <dgm:pt modelId="{30E66452-DCF0-45CE-8107-DDCFAF36A1A8}" type="sibTrans" cxnId="{6B577616-826F-486A-B293-57BFB0351723}">
      <dgm:prSet/>
      <dgm:spPr/>
      <dgm:t>
        <a:bodyPr/>
        <a:lstStyle/>
        <a:p>
          <a:endParaRPr lang="ru-RU"/>
        </a:p>
      </dgm:t>
    </dgm:pt>
    <dgm:pt modelId="{F9DAB9A8-23C1-45F0-9CE9-7A9132835A98}">
      <dgm:prSet phldrT="[Текст]"/>
      <dgm:spPr/>
      <dgm:t>
        <a:bodyPr/>
        <a:lstStyle/>
        <a:p>
          <a:r>
            <a:rPr lang="ru-RU" dirty="0" smtClean="0"/>
            <a:t>Институт независимых специалистов</a:t>
          </a:r>
          <a:endParaRPr lang="ru-RU" dirty="0"/>
        </a:p>
      </dgm:t>
    </dgm:pt>
    <dgm:pt modelId="{94EAC406-BE5D-4C6E-B55A-77EC573B1DA9}" type="parTrans" cxnId="{C20C35FD-83D3-4996-86DC-3E59F58CFD16}">
      <dgm:prSet/>
      <dgm:spPr/>
      <dgm:t>
        <a:bodyPr/>
        <a:lstStyle/>
        <a:p>
          <a:endParaRPr lang="ru-RU"/>
        </a:p>
      </dgm:t>
    </dgm:pt>
    <dgm:pt modelId="{FCE7B593-1290-47B6-87F0-62906B1881E7}" type="sibTrans" cxnId="{C20C35FD-83D3-4996-86DC-3E59F58CFD16}">
      <dgm:prSet/>
      <dgm:spPr/>
      <dgm:t>
        <a:bodyPr/>
        <a:lstStyle/>
        <a:p>
          <a:endParaRPr lang="ru-RU"/>
        </a:p>
      </dgm:t>
    </dgm:pt>
    <dgm:pt modelId="{64F447A6-1676-4E43-8864-E6B18974741D}">
      <dgm:prSet phldrT="[Текст]"/>
      <dgm:spPr/>
      <dgm:t>
        <a:bodyPr/>
        <a:lstStyle/>
        <a:p>
          <a:r>
            <a:rPr lang="ru-RU" dirty="0" smtClean="0"/>
            <a:t>Информационная система по энергоэффективности зданий</a:t>
          </a:r>
          <a:endParaRPr lang="ru-RU" dirty="0"/>
        </a:p>
      </dgm:t>
    </dgm:pt>
    <dgm:pt modelId="{460257A6-06BD-4A27-9D21-61A0C9CBEEDE}" type="parTrans" cxnId="{586B5F2D-6EEE-4EE0-ABBF-9B5BBFC0DB3B}">
      <dgm:prSet/>
      <dgm:spPr/>
      <dgm:t>
        <a:bodyPr/>
        <a:lstStyle/>
        <a:p>
          <a:endParaRPr lang="ru-RU"/>
        </a:p>
      </dgm:t>
    </dgm:pt>
    <dgm:pt modelId="{D78B7551-D88A-46B9-800F-8581BADF5469}" type="sibTrans" cxnId="{586B5F2D-6EEE-4EE0-ABBF-9B5BBFC0DB3B}">
      <dgm:prSet/>
      <dgm:spPr/>
      <dgm:t>
        <a:bodyPr/>
        <a:lstStyle/>
        <a:p>
          <a:endParaRPr lang="ru-RU"/>
        </a:p>
      </dgm:t>
    </dgm:pt>
    <dgm:pt modelId="{32963E0C-962E-4511-9F9C-BB1758D2FE46}" type="pres">
      <dgm:prSet presAssocID="{B62B8C27-14CD-4B24-A961-499FEADC37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06D946-9AC4-4233-85A4-756024665DDE}" type="pres">
      <dgm:prSet presAssocID="{B62B8C27-14CD-4B24-A961-499FEADC3730}" presName="pyramid" presStyleLbl="node1" presStyleIdx="0" presStyleCnt="1"/>
      <dgm:spPr/>
    </dgm:pt>
    <dgm:pt modelId="{1A19AE1D-32CF-4D62-96D0-F11399E972F1}" type="pres">
      <dgm:prSet presAssocID="{B62B8C27-14CD-4B24-A961-499FEADC3730}" presName="theList" presStyleCnt="0"/>
      <dgm:spPr/>
    </dgm:pt>
    <dgm:pt modelId="{41BF824E-1AC0-4DD3-875F-972EAB9164A4}" type="pres">
      <dgm:prSet presAssocID="{882806B2-26AF-44A3-80E2-82A79F3B6B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1C15-C973-4746-93BB-15CD04115907}" type="pres">
      <dgm:prSet presAssocID="{882806B2-26AF-44A3-80E2-82A79F3B6B20}" presName="aSpace" presStyleCnt="0"/>
      <dgm:spPr/>
    </dgm:pt>
    <dgm:pt modelId="{0CE9CC28-E912-4E22-80D9-77E8A391ACDD}" type="pres">
      <dgm:prSet presAssocID="{F9DAB9A8-23C1-45F0-9CE9-7A9132835A98}" presName="aNode" presStyleLbl="fgAcc1" presStyleIdx="1" presStyleCnt="4" custLinFactNeighborX="25335" custLinFactNeighborY="15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D050D-C602-446C-9A57-687F0B659E9B}" type="pres">
      <dgm:prSet presAssocID="{F9DAB9A8-23C1-45F0-9CE9-7A9132835A98}" presName="aSpace" presStyleCnt="0"/>
      <dgm:spPr/>
    </dgm:pt>
    <dgm:pt modelId="{AD7D59B9-9299-417B-B211-461101BDA2B8}" type="pres">
      <dgm:prSet presAssocID="{6E64BD2B-40D2-4E03-9CD8-8CF691AB9A9F}" presName="aNode" presStyleLbl="fgAcc1" presStyleIdx="2" presStyleCnt="4" custLinFactNeighborX="-271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66951-A173-4AFE-94FD-DA0B63BAE392}" type="pres">
      <dgm:prSet presAssocID="{6E64BD2B-40D2-4E03-9CD8-8CF691AB9A9F}" presName="aSpace" presStyleCnt="0"/>
      <dgm:spPr/>
    </dgm:pt>
    <dgm:pt modelId="{D964BD75-1DE3-4CFB-87CC-28CB2C161B22}" type="pres">
      <dgm:prSet presAssocID="{64F447A6-1676-4E43-8864-E6B18974741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DD8E5-BF8C-47A4-8560-DB3D77DF34AA}" type="pres">
      <dgm:prSet presAssocID="{64F447A6-1676-4E43-8864-E6B18974741D}" presName="aSpace" presStyleCnt="0"/>
      <dgm:spPr/>
    </dgm:pt>
  </dgm:ptLst>
  <dgm:cxnLst>
    <dgm:cxn modelId="{D70D8326-6578-4CCE-9023-59E4D5CA5DEA}" type="presOf" srcId="{B62B8C27-14CD-4B24-A961-499FEADC3730}" destId="{32963E0C-962E-4511-9F9C-BB1758D2FE46}" srcOrd="0" destOrd="0" presId="urn:microsoft.com/office/officeart/2005/8/layout/pyramid2"/>
    <dgm:cxn modelId="{92E1B29F-70F6-45B1-B26D-0936D24CEDD4}" type="presOf" srcId="{882806B2-26AF-44A3-80E2-82A79F3B6B20}" destId="{41BF824E-1AC0-4DD3-875F-972EAB9164A4}" srcOrd="0" destOrd="0" presId="urn:microsoft.com/office/officeart/2005/8/layout/pyramid2"/>
    <dgm:cxn modelId="{586B5F2D-6EEE-4EE0-ABBF-9B5BBFC0DB3B}" srcId="{B62B8C27-14CD-4B24-A961-499FEADC3730}" destId="{64F447A6-1676-4E43-8864-E6B18974741D}" srcOrd="3" destOrd="0" parTransId="{460257A6-06BD-4A27-9D21-61A0C9CBEEDE}" sibTransId="{D78B7551-D88A-46B9-800F-8581BADF5469}"/>
    <dgm:cxn modelId="{6B577616-826F-486A-B293-57BFB0351723}" srcId="{B62B8C27-14CD-4B24-A961-499FEADC3730}" destId="{6E64BD2B-40D2-4E03-9CD8-8CF691AB9A9F}" srcOrd="2" destOrd="0" parTransId="{51FDB23C-35B7-4730-A247-B265A8860B2A}" sibTransId="{30E66452-DCF0-45CE-8107-DDCFAF36A1A8}"/>
    <dgm:cxn modelId="{D1BE48A4-615A-4BFF-8904-A193A9F9DD62}" type="presOf" srcId="{F9DAB9A8-23C1-45F0-9CE9-7A9132835A98}" destId="{0CE9CC28-E912-4E22-80D9-77E8A391ACDD}" srcOrd="0" destOrd="0" presId="urn:microsoft.com/office/officeart/2005/8/layout/pyramid2"/>
    <dgm:cxn modelId="{7F972C59-14A4-4F63-A404-450A7263647F}" type="presOf" srcId="{6E64BD2B-40D2-4E03-9CD8-8CF691AB9A9F}" destId="{AD7D59B9-9299-417B-B211-461101BDA2B8}" srcOrd="0" destOrd="0" presId="urn:microsoft.com/office/officeart/2005/8/layout/pyramid2"/>
    <dgm:cxn modelId="{C20C35FD-83D3-4996-86DC-3E59F58CFD16}" srcId="{B62B8C27-14CD-4B24-A961-499FEADC3730}" destId="{F9DAB9A8-23C1-45F0-9CE9-7A9132835A98}" srcOrd="1" destOrd="0" parTransId="{94EAC406-BE5D-4C6E-B55A-77EC573B1DA9}" sibTransId="{FCE7B593-1290-47B6-87F0-62906B1881E7}"/>
    <dgm:cxn modelId="{A8D7B205-7C06-42E0-A960-68808413378C}" type="presOf" srcId="{64F447A6-1676-4E43-8864-E6B18974741D}" destId="{D964BD75-1DE3-4CFB-87CC-28CB2C161B22}" srcOrd="0" destOrd="0" presId="urn:microsoft.com/office/officeart/2005/8/layout/pyramid2"/>
    <dgm:cxn modelId="{2258743A-CF08-435F-8D48-7F41AD9AB9E4}" srcId="{B62B8C27-14CD-4B24-A961-499FEADC3730}" destId="{882806B2-26AF-44A3-80E2-82A79F3B6B20}" srcOrd="0" destOrd="0" parTransId="{C72C2113-2DE4-46BA-A04F-B8D1261D45DD}" sibTransId="{882DEDA6-9B63-41CB-83C9-4383482D85B6}"/>
    <dgm:cxn modelId="{E48D2FD0-4105-49C2-8DC8-813836A20C98}" type="presParOf" srcId="{32963E0C-962E-4511-9F9C-BB1758D2FE46}" destId="{2306D946-9AC4-4233-85A4-756024665DDE}" srcOrd="0" destOrd="0" presId="urn:microsoft.com/office/officeart/2005/8/layout/pyramid2"/>
    <dgm:cxn modelId="{2A302684-C235-4022-8577-779C7E29499C}" type="presParOf" srcId="{32963E0C-962E-4511-9F9C-BB1758D2FE46}" destId="{1A19AE1D-32CF-4D62-96D0-F11399E972F1}" srcOrd="1" destOrd="0" presId="urn:microsoft.com/office/officeart/2005/8/layout/pyramid2"/>
    <dgm:cxn modelId="{3FEFE683-8350-4267-A4DA-208223628BF6}" type="presParOf" srcId="{1A19AE1D-32CF-4D62-96D0-F11399E972F1}" destId="{41BF824E-1AC0-4DD3-875F-972EAB9164A4}" srcOrd="0" destOrd="0" presId="urn:microsoft.com/office/officeart/2005/8/layout/pyramid2"/>
    <dgm:cxn modelId="{F5D7F144-FC61-41C6-9BB1-E95C212386BA}" type="presParOf" srcId="{1A19AE1D-32CF-4D62-96D0-F11399E972F1}" destId="{DB491C15-C973-4746-93BB-15CD04115907}" srcOrd="1" destOrd="0" presId="urn:microsoft.com/office/officeart/2005/8/layout/pyramid2"/>
    <dgm:cxn modelId="{D26B8E17-7B98-4345-874A-8B693A21DF74}" type="presParOf" srcId="{1A19AE1D-32CF-4D62-96D0-F11399E972F1}" destId="{0CE9CC28-E912-4E22-80D9-77E8A391ACDD}" srcOrd="2" destOrd="0" presId="urn:microsoft.com/office/officeart/2005/8/layout/pyramid2"/>
    <dgm:cxn modelId="{51FD2FB5-D011-4611-A52B-4AA92C30F98C}" type="presParOf" srcId="{1A19AE1D-32CF-4D62-96D0-F11399E972F1}" destId="{A70D050D-C602-446C-9A57-687F0B659E9B}" srcOrd="3" destOrd="0" presId="urn:microsoft.com/office/officeart/2005/8/layout/pyramid2"/>
    <dgm:cxn modelId="{E20F741F-6932-47C4-84BA-CBC6997811DC}" type="presParOf" srcId="{1A19AE1D-32CF-4D62-96D0-F11399E972F1}" destId="{AD7D59B9-9299-417B-B211-461101BDA2B8}" srcOrd="4" destOrd="0" presId="urn:microsoft.com/office/officeart/2005/8/layout/pyramid2"/>
    <dgm:cxn modelId="{12B0BA53-C77D-41DB-9050-3277526221DF}" type="presParOf" srcId="{1A19AE1D-32CF-4D62-96D0-F11399E972F1}" destId="{88866951-A173-4AFE-94FD-DA0B63BAE392}" srcOrd="5" destOrd="0" presId="urn:microsoft.com/office/officeart/2005/8/layout/pyramid2"/>
    <dgm:cxn modelId="{F9D7FF31-64DA-4C27-83B2-3343594D4295}" type="presParOf" srcId="{1A19AE1D-32CF-4D62-96D0-F11399E972F1}" destId="{D964BD75-1DE3-4CFB-87CC-28CB2C161B22}" srcOrd="6" destOrd="0" presId="urn:microsoft.com/office/officeart/2005/8/layout/pyramid2"/>
    <dgm:cxn modelId="{914A98E4-6E43-49FA-8E6D-D6B806F68BDE}" type="presParOf" srcId="{1A19AE1D-32CF-4D62-96D0-F11399E972F1}" destId="{62ADD8E5-BF8C-47A4-8560-DB3D77DF34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0CA54-70F6-4633-8144-4F25D669A9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6AA70-23AD-4315-A58B-8FE8A4412085}">
      <dgm:prSet custT="1"/>
      <dgm:spPr/>
      <dgm:t>
        <a:bodyPr/>
        <a:lstStyle/>
        <a:p>
          <a:r>
            <a:rPr lang="ru-RU" sz="1400" dirty="0" smtClean="0"/>
            <a:t>ОБЩИЙ реестр </a:t>
          </a:r>
        </a:p>
        <a:p>
          <a:r>
            <a:rPr lang="ru-RU" sz="1400" dirty="0" smtClean="0"/>
            <a:t>энергоэффективности</a:t>
          </a:r>
          <a:endParaRPr lang="ru-RU" sz="1400" dirty="0"/>
        </a:p>
      </dgm:t>
    </dgm:pt>
    <dgm:pt modelId="{3A3604BF-D49D-4270-81B9-F1FE8836DCA6}" type="parTrans" cxnId="{9C07C744-5E40-4F99-BAB5-0AA89213F9A5}">
      <dgm:prSet/>
      <dgm:spPr/>
      <dgm:t>
        <a:bodyPr/>
        <a:lstStyle/>
        <a:p>
          <a:endParaRPr lang="ru-RU" sz="1400"/>
        </a:p>
      </dgm:t>
    </dgm:pt>
    <dgm:pt modelId="{CEC58BE4-47CB-4B52-A5D2-4638CA168E20}" type="sibTrans" cxnId="{9C07C744-5E40-4F99-BAB5-0AA89213F9A5}">
      <dgm:prSet/>
      <dgm:spPr/>
      <dgm:t>
        <a:bodyPr/>
        <a:lstStyle/>
        <a:p>
          <a:endParaRPr lang="ru-RU" sz="1400"/>
        </a:p>
      </dgm:t>
    </dgm:pt>
    <dgm:pt modelId="{C9C8E55C-3AA9-42F6-8D4E-0DB30EB85C19}">
      <dgm:prSet phldrT="[Текст]" custT="1"/>
      <dgm:spPr/>
      <dgm:t>
        <a:bodyPr/>
        <a:lstStyle/>
        <a:p>
          <a:r>
            <a:rPr lang="ru-RU" sz="1400" dirty="0" smtClean="0"/>
            <a:t>Количество домов, прошедших </a:t>
          </a:r>
          <a:r>
            <a:rPr lang="ru-RU" sz="1400" dirty="0" err="1" smtClean="0"/>
            <a:t>энергосертификацию</a:t>
          </a:r>
          <a:r>
            <a:rPr lang="ru-RU" sz="1400" dirty="0" smtClean="0"/>
            <a:t> зданий</a:t>
          </a:r>
          <a:endParaRPr lang="ru-RU" sz="1400" dirty="0"/>
        </a:p>
      </dgm:t>
    </dgm:pt>
    <dgm:pt modelId="{3F4FD06E-F14F-4C62-937C-1A9196EB470E}" type="parTrans" cxnId="{1511B162-5C7C-4685-B211-1A93F96DDA92}">
      <dgm:prSet/>
      <dgm:spPr/>
      <dgm:t>
        <a:bodyPr/>
        <a:lstStyle/>
        <a:p>
          <a:endParaRPr lang="ru-RU" sz="1400"/>
        </a:p>
      </dgm:t>
    </dgm:pt>
    <dgm:pt modelId="{0ED5DD9D-CE54-43EE-A67F-307C50DCE689}" type="sibTrans" cxnId="{1511B162-5C7C-4685-B211-1A93F96DDA92}">
      <dgm:prSet/>
      <dgm:spPr/>
      <dgm:t>
        <a:bodyPr/>
        <a:lstStyle/>
        <a:p>
          <a:endParaRPr lang="ru-RU" sz="1400"/>
        </a:p>
      </dgm:t>
    </dgm:pt>
    <dgm:pt modelId="{F6ABBDED-7001-4134-9459-2D835AF089C6}">
      <dgm:prSet custT="1"/>
      <dgm:spPr/>
      <dgm:t>
        <a:bodyPr/>
        <a:lstStyle/>
        <a:p>
          <a:r>
            <a:rPr lang="ru-RU" sz="1400" dirty="0" smtClean="0"/>
            <a:t>Количество энергии, необходимой для зданий</a:t>
          </a:r>
          <a:endParaRPr lang="ru-RU" sz="1400" dirty="0"/>
        </a:p>
      </dgm:t>
    </dgm:pt>
    <dgm:pt modelId="{098DA3BA-7D30-4654-BF2A-334EDD9FA3F9}" type="parTrans" cxnId="{E2208991-651C-4523-A4C5-FE3712ADEF4F}">
      <dgm:prSet/>
      <dgm:spPr/>
      <dgm:t>
        <a:bodyPr/>
        <a:lstStyle/>
        <a:p>
          <a:endParaRPr lang="ru-RU" sz="1400"/>
        </a:p>
      </dgm:t>
    </dgm:pt>
    <dgm:pt modelId="{B7AC5675-A918-47EE-9084-0C582EDC47DE}" type="sibTrans" cxnId="{E2208991-651C-4523-A4C5-FE3712ADEF4F}">
      <dgm:prSet/>
      <dgm:spPr/>
      <dgm:t>
        <a:bodyPr/>
        <a:lstStyle/>
        <a:p>
          <a:endParaRPr lang="ru-RU" sz="1400"/>
        </a:p>
      </dgm:t>
    </dgm:pt>
    <dgm:pt modelId="{06D3A765-B49B-459E-9CF9-286B9B38BC09}">
      <dgm:prSet custT="1"/>
      <dgm:spPr/>
      <dgm:t>
        <a:bodyPr/>
        <a:lstStyle/>
        <a:p>
          <a:r>
            <a:rPr lang="ru-RU" sz="1400" dirty="0" smtClean="0"/>
            <a:t>Удельное потребление энергии в зданиях, </a:t>
          </a:r>
        </a:p>
        <a:p>
          <a:r>
            <a:rPr lang="ru-RU" sz="1400" dirty="0" smtClean="0"/>
            <a:t>класс энергетической эффективности </a:t>
          </a:r>
          <a:endParaRPr lang="ru-RU" sz="1400" dirty="0"/>
        </a:p>
      </dgm:t>
    </dgm:pt>
    <dgm:pt modelId="{7AB5A8AA-7687-4785-A1C2-980E8018B66D}" type="parTrans" cxnId="{A1A90D30-7745-488C-8859-7C355593F361}">
      <dgm:prSet/>
      <dgm:spPr/>
      <dgm:t>
        <a:bodyPr/>
        <a:lstStyle/>
        <a:p>
          <a:endParaRPr lang="ru-RU" sz="1400"/>
        </a:p>
      </dgm:t>
    </dgm:pt>
    <dgm:pt modelId="{D0FD6215-863B-4347-B917-0DAC6143F978}" type="sibTrans" cxnId="{A1A90D30-7745-488C-8859-7C355593F361}">
      <dgm:prSet/>
      <dgm:spPr/>
      <dgm:t>
        <a:bodyPr/>
        <a:lstStyle/>
        <a:p>
          <a:endParaRPr lang="ru-RU" sz="1400"/>
        </a:p>
      </dgm:t>
    </dgm:pt>
    <dgm:pt modelId="{23BA099E-7EF7-47CD-96B8-AE68E3433511}">
      <dgm:prSet custT="1"/>
      <dgm:spPr/>
      <dgm:t>
        <a:bodyPr/>
        <a:lstStyle/>
        <a:p>
          <a:r>
            <a:rPr lang="ru-RU" sz="1400" dirty="0" smtClean="0"/>
            <a:t>Сертифицированные </a:t>
          </a:r>
        </a:p>
        <a:p>
          <a:r>
            <a:rPr lang="ru-RU" sz="1400" dirty="0" smtClean="0"/>
            <a:t>специалисты </a:t>
          </a:r>
          <a:endParaRPr lang="ru-RU" sz="1400" dirty="0"/>
        </a:p>
      </dgm:t>
    </dgm:pt>
    <dgm:pt modelId="{613558E5-1193-4769-899D-44AB226B9872}" type="parTrans" cxnId="{774F09D8-937F-42FC-8E32-D3A842F3137D}">
      <dgm:prSet/>
      <dgm:spPr/>
      <dgm:t>
        <a:bodyPr/>
        <a:lstStyle/>
        <a:p>
          <a:endParaRPr lang="ru-RU" sz="1400"/>
        </a:p>
      </dgm:t>
    </dgm:pt>
    <dgm:pt modelId="{DFE17266-CCF6-459F-95B3-F102C0F44DD6}" type="sibTrans" cxnId="{774F09D8-937F-42FC-8E32-D3A842F3137D}">
      <dgm:prSet/>
      <dgm:spPr/>
      <dgm:t>
        <a:bodyPr/>
        <a:lstStyle/>
        <a:p>
          <a:endParaRPr lang="ru-RU" sz="1400"/>
        </a:p>
      </dgm:t>
    </dgm:pt>
    <dgm:pt modelId="{72DEFFA4-DB16-449C-A148-E33CB19D0198}" type="pres">
      <dgm:prSet presAssocID="{57B0CA54-70F6-4633-8144-4F25D669A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34A2D1-DD1D-4623-BE56-D469756F854F}" type="pres">
      <dgm:prSet presAssocID="{D5A6AA70-23AD-4315-A58B-8FE8A441208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20558B-2268-4C85-BAA1-69A4208E4D48}" type="pres">
      <dgm:prSet presAssocID="{D5A6AA70-23AD-4315-A58B-8FE8A4412085}" presName="rootComposite1" presStyleCnt="0"/>
      <dgm:spPr/>
      <dgm:t>
        <a:bodyPr/>
        <a:lstStyle/>
        <a:p>
          <a:endParaRPr lang="ru-RU"/>
        </a:p>
      </dgm:t>
    </dgm:pt>
    <dgm:pt modelId="{E45AC409-B544-4296-9116-5F0C35BD75C6}" type="pres">
      <dgm:prSet presAssocID="{D5A6AA70-23AD-4315-A58B-8FE8A4412085}" presName="rootText1" presStyleLbl="node0" presStyleIdx="0" presStyleCnt="1" custScaleY="5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017A3-B525-4A8E-AF9B-703AA40DCD00}" type="pres">
      <dgm:prSet presAssocID="{D5A6AA70-23AD-4315-A58B-8FE8A44120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3AFC61-8EBE-477D-825D-B4FA94F1C03F}" type="pres">
      <dgm:prSet presAssocID="{D5A6AA70-23AD-4315-A58B-8FE8A4412085}" presName="hierChild2" presStyleCnt="0"/>
      <dgm:spPr/>
      <dgm:t>
        <a:bodyPr/>
        <a:lstStyle/>
        <a:p>
          <a:endParaRPr lang="ru-RU"/>
        </a:p>
      </dgm:t>
    </dgm:pt>
    <dgm:pt modelId="{2408B3DF-5AE1-4A4B-AF52-1933DA648C6F}" type="pres">
      <dgm:prSet presAssocID="{3F4FD06E-F14F-4C62-937C-1A9196EB47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77F2A9D-8196-4042-87AA-0F82349BF922}" type="pres">
      <dgm:prSet presAssocID="{C9C8E55C-3AA9-42F6-8D4E-0DB30EB85C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CC35160-8837-4ACC-A7E7-CD7EA60F29DD}" type="pres">
      <dgm:prSet presAssocID="{C9C8E55C-3AA9-42F6-8D4E-0DB30EB85C19}" presName="rootComposite" presStyleCnt="0"/>
      <dgm:spPr/>
      <dgm:t>
        <a:bodyPr/>
        <a:lstStyle/>
        <a:p>
          <a:endParaRPr lang="ru-RU"/>
        </a:p>
      </dgm:t>
    </dgm:pt>
    <dgm:pt modelId="{6B4BAF3E-74D2-491D-A2B0-5FD2CBFFDF50}" type="pres">
      <dgm:prSet presAssocID="{C9C8E55C-3AA9-42F6-8D4E-0DB30EB85C19}" presName="rootText" presStyleLbl="node2" presStyleIdx="0" presStyleCnt="2" custScaleY="35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FC5114-E0DB-4EA5-A76C-E748379EEB69}" type="pres">
      <dgm:prSet presAssocID="{C9C8E55C-3AA9-42F6-8D4E-0DB30EB85C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87F64CF-6FA5-47B9-A599-34C1D9BBBA24}" type="pres">
      <dgm:prSet presAssocID="{C9C8E55C-3AA9-42F6-8D4E-0DB30EB85C19}" presName="hierChild4" presStyleCnt="0"/>
      <dgm:spPr/>
      <dgm:t>
        <a:bodyPr/>
        <a:lstStyle/>
        <a:p>
          <a:endParaRPr lang="ru-RU"/>
        </a:p>
      </dgm:t>
    </dgm:pt>
    <dgm:pt modelId="{FD29B31F-E8C8-4922-815E-0CBF594AFECA}" type="pres">
      <dgm:prSet presAssocID="{098DA3BA-7D30-4654-BF2A-334EDD9FA3F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12BD829-FFD9-4521-A272-CA821762B3E2}" type="pres">
      <dgm:prSet presAssocID="{F6ABBDED-7001-4134-9459-2D835AF089C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C0B66D-596A-45C1-83E8-DC061B7E18DA}" type="pres">
      <dgm:prSet presAssocID="{F6ABBDED-7001-4134-9459-2D835AF089C6}" presName="rootComposite" presStyleCnt="0"/>
      <dgm:spPr/>
      <dgm:t>
        <a:bodyPr/>
        <a:lstStyle/>
        <a:p>
          <a:endParaRPr lang="ru-RU"/>
        </a:p>
      </dgm:t>
    </dgm:pt>
    <dgm:pt modelId="{71809A09-D459-4F60-B128-FB0DBFBFD940}" type="pres">
      <dgm:prSet presAssocID="{F6ABBDED-7001-4134-9459-2D835AF089C6}" presName="rootText" presStyleLbl="node3" presStyleIdx="0" presStyleCnt="2" custScaleX="82128" custScaleY="45421" custLinFactNeighborY="-18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883E7-B088-42BD-B229-3E980A59A7D5}" type="pres">
      <dgm:prSet presAssocID="{F6ABBDED-7001-4134-9459-2D835AF089C6}" presName="rootConnector" presStyleLbl="node3" presStyleIdx="0" presStyleCnt="2"/>
      <dgm:spPr/>
      <dgm:t>
        <a:bodyPr/>
        <a:lstStyle/>
        <a:p>
          <a:endParaRPr lang="ru-RU"/>
        </a:p>
      </dgm:t>
    </dgm:pt>
    <dgm:pt modelId="{9937FAB1-364B-41CF-9BEC-1F92E9C41699}" type="pres">
      <dgm:prSet presAssocID="{F6ABBDED-7001-4134-9459-2D835AF089C6}" presName="hierChild4" presStyleCnt="0"/>
      <dgm:spPr/>
      <dgm:t>
        <a:bodyPr/>
        <a:lstStyle/>
        <a:p>
          <a:endParaRPr lang="ru-RU"/>
        </a:p>
      </dgm:t>
    </dgm:pt>
    <dgm:pt modelId="{F1BEE699-D25D-45F0-B250-C6EDF6C082BB}" type="pres">
      <dgm:prSet presAssocID="{F6ABBDED-7001-4134-9459-2D835AF089C6}" presName="hierChild5" presStyleCnt="0"/>
      <dgm:spPr/>
      <dgm:t>
        <a:bodyPr/>
        <a:lstStyle/>
        <a:p>
          <a:endParaRPr lang="ru-RU"/>
        </a:p>
      </dgm:t>
    </dgm:pt>
    <dgm:pt modelId="{78A8060E-F984-4016-A62B-BAA59D7D3D96}" type="pres">
      <dgm:prSet presAssocID="{7AB5A8AA-7687-4785-A1C2-980E8018B66D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A79C316-2BA8-4F97-95FD-CF1362F6F1B1}" type="pres">
      <dgm:prSet presAssocID="{06D3A765-B49B-459E-9CF9-286B9B38BC0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6773FA-D320-41A3-8173-0A80FE562845}" type="pres">
      <dgm:prSet presAssocID="{06D3A765-B49B-459E-9CF9-286B9B38BC09}" presName="rootComposite" presStyleCnt="0"/>
      <dgm:spPr/>
      <dgm:t>
        <a:bodyPr/>
        <a:lstStyle/>
        <a:p>
          <a:endParaRPr lang="ru-RU"/>
        </a:p>
      </dgm:t>
    </dgm:pt>
    <dgm:pt modelId="{0DE4B895-FD29-4432-A332-A0EF5E5941D0}" type="pres">
      <dgm:prSet presAssocID="{06D3A765-B49B-459E-9CF9-286B9B38BC09}" presName="rootText" presStyleLbl="node3" presStyleIdx="1" presStyleCnt="2" custScaleX="81133" custScaleY="71128" custLinFactNeighborY="-44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79348-B2E2-4D34-958A-672CAD3B29B0}" type="pres">
      <dgm:prSet presAssocID="{06D3A765-B49B-459E-9CF9-286B9B38BC09}" presName="rootConnector" presStyleLbl="node3" presStyleIdx="1" presStyleCnt="2"/>
      <dgm:spPr/>
      <dgm:t>
        <a:bodyPr/>
        <a:lstStyle/>
        <a:p>
          <a:endParaRPr lang="ru-RU"/>
        </a:p>
      </dgm:t>
    </dgm:pt>
    <dgm:pt modelId="{F8D4D2AF-C005-4CFA-8599-F4FD8AEEC8FE}" type="pres">
      <dgm:prSet presAssocID="{06D3A765-B49B-459E-9CF9-286B9B38BC09}" presName="hierChild4" presStyleCnt="0"/>
      <dgm:spPr/>
      <dgm:t>
        <a:bodyPr/>
        <a:lstStyle/>
        <a:p>
          <a:endParaRPr lang="ru-RU"/>
        </a:p>
      </dgm:t>
    </dgm:pt>
    <dgm:pt modelId="{78891FAF-346A-4AF6-B83F-726923C0B3E3}" type="pres">
      <dgm:prSet presAssocID="{06D3A765-B49B-459E-9CF9-286B9B38BC09}" presName="hierChild5" presStyleCnt="0"/>
      <dgm:spPr/>
      <dgm:t>
        <a:bodyPr/>
        <a:lstStyle/>
        <a:p>
          <a:endParaRPr lang="ru-RU"/>
        </a:p>
      </dgm:t>
    </dgm:pt>
    <dgm:pt modelId="{E9841A5B-0AC3-4266-9BCB-E69A19D77488}" type="pres">
      <dgm:prSet presAssocID="{C9C8E55C-3AA9-42F6-8D4E-0DB30EB85C19}" presName="hierChild5" presStyleCnt="0"/>
      <dgm:spPr/>
      <dgm:t>
        <a:bodyPr/>
        <a:lstStyle/>
        <a:p>
          <a:endParaRPr lang="ru-RU"/>
        </a:p>
      </dgm:t>
    </dgm:pt>
    <dgm:pt modelId="{63EA2080-D20F-40F6-A293-1081AF06AEC7}" type="pres">
      <dgm:prSet presAssocID="{613558E5-1193-4769-899D-44AB226B987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B211A35-C161-42A0-AB78-3C2EDAD5973D}" type="pres">
      <dgm:prSet presAssocID="{23BA099E-7EF7-47CD-96B8-AE68E343351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DB5FF77-6994-4706-9EB4-0B239BA3E199}" type="pres">
      <dgm:prSet presAssocID="{23BA099E-7EF7-47CD-96B8-AE68E3433511}" presName="rootComposite" presStyleCnt="0"/>
      <dgm:spPr/>
      <dgm:t>
        <a:bodyPr/>
        <a:lstStyle/>
        <a:p>
          <a:endParaRPr lang="ru-RU"/>
        </a:p>
      </dgm:t>
    </dgm:pt>
    <dgm:pt modelId="{D8E39E07-6353-43CD-BC77-65AC6493A0BD}" type="pres">
      <dgm:prSet presAssocID="{23BA099E-7EF7-47CD-96B8-AE68E3433511}" presName="rootText" presStyleLbl="node2" presStyleIdx="1" presStyleCnt="2" custScaleY="50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3CA6F5-360E-4835-9BAD-92FBA83133BF}" type="pres">
      <dgm:prSet presAssocID="{23BA099E-7EF7-47CD-96B8-AE68E34335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39887421-6952-48DA-87C3-AFB46E6A348A}" type="pres">
      <dgm:prSet presAssocID="{23BA099E-7EF7-47CD-96B8-AE68E3433511}" presName="hierChild4" presStyleCnt="0"/>
      <dgm:spPr/>
      <dgm:t>
        <a:bodyPr/>
        <a:lstStyle/>
        <a:p>
          <a:endParaRPr lang="ru-RU"/>
        </a:p>
      </dgm:t>
    </dgm:pt>
    <dgm:pt modelId="{3A9EC500-4F0D-4B87-A043-F922418E426D}" type="pres">
      <dgm:prSet presAssocID="{23BA099E-7EF7-47CD-96B8-AE68E3433511}" presName="hierChild5" presStyleCnt="0"/>
      <dgm:spPr/>
      <dgm:t>
        <a:bodyPr/>
        <a:lstStyle/>
        <a:p>
          <a:endParaRPr lang="ru-RU"/>
        </a:p>
      </dgm:t>
    </dgm:pt>
    <dgm:pt modelId="{3F4198DD-6C4A-401E-B2C3-9F3A3381583B}" type="pres">
      <dgm:prSet presAssocID="{D5A6AA70-23AD-4315-A58B-8FE8A4412085}" presName="hierChild3" presStyleCnt="0"/>
      <dgm:spPr/>
      <dgm:t>
        <a:bodyPr/>
        <a:lstStyle/>
        <a:p>
          <a:endParaRPr lang="ru-RU"/>
        </a:p>
      </dgm:t>
    </dgm:pt>
  </dgm:ptLst>
  <dgm:cxnLst>
    <dgm:cxn modelId="{9C07C744-5E40-4F99-BAB5-0AA89213F9A5}" srcId="{57B0CA54-70F6-4633-8144-4F25D669A9FE}" destId="{D5A6AA70-23AD-4315-A58B-8FE8A4412085}" srcOrd="0" destOrd="0" parTransId="{3A3604BF-D49D-4270-81B9-F1FE8836DCA6}" sibTransId="{CEC58BE4-47CB-4B52-A5D2-4638CA168E20}"/>
    <dgm:cxn modelId="{51A38E70-7A7E-426E-B8F6-5F1D31DD88BB}" type="presOf" srcId="{C9C8E55C-3AA9-42F6-8D4E-0DB30EB85C19}" destId="{C2FC5114-E0DB-4EA5-A76C-E748379EEB69}" srcOrd="1" destOrd="0" presId="urn:microsoft.com/office/officeart/2005/8/layout/orgChart1"/>
    <dgm:cxn modelId="{C547716E-E351-4AC4-9A42-A896FC256C6F}" type="presOf" srcId="{F6ABBDED-7001-4134-9459-2D835AF089C6}" destId="{9D8883E7-B088-42BD-B229-3E980A59A7D5}" srcOrd="1" destOrd="0" presId="urn:microsoft.com/office/officeart/2005/8/layout/orgChart1"/>
    <dgm:cxn modelId="{EA9A0095-ADD8-4B53-958D-28233AE7135E}" type="presOf" srcId="{06D3A765-B49B-459E-9CF9-286B9B38BC09}" destId="{B1B79348-B2E2-4D34-958A-672CAD3B29B0}" srcOrd="1" destOrd="0" presId="urn:microsoft.com/office/officeart/2005/8/layout/orgChart1"/>
    <dgm:cxn modelId="{F9A4560E-7644-41BB-89FB-9C003FAA4212}" type="presOf" srcId="{C9C8E55C-3AA9-42F6-8D4E-0DB30EB85C19}" destId="{6B4BAF3E-74D2-491D-A2B0-5FD2CBFFDF50}" srcOrd="0" destOrd="0" presId="urn:microsoft.com/office/officeart/2005/8/layout/orgChart1"/>
    <dgm:cxn modelId="{5F3515E2-15F1-4B47-9F5C-D933F1DB2130}" type="presOf" srcId="{F6ABBDED-7001-4134-9459-2D835AF089C6}" destId="{71809A09-D459-4F60-B128-FB0DBFBFD940}" srcOrd="0" destOrd="0" presId="urn:microsoft.com/office/officeart/2005/8/layout/orgChart1"/>
    <dgm:cxn modelId="{8F47987F-F084-4A18-98EE-26EBF316571C}" type="presOf" srcId="{7AB5A8AA-7687-4785-A1C2-980E8018B66D}" destId="{78A8060E-F984-4016-A62B-BAA59D7D3D96}" srcOrd="0" destOrd="0" presId="urn:microsoft.com/office/officeart/2005/8/layout/orgChart1"/>
    <dgm:cxn modelId="{147E224E-A65D-4675-AAAA-458F828C2FD8}" type="presOf" srcId="{23BA099E-7EF7-47CD-96B8-AE68E3433511}" destId="{D8E39E07-6353-43CD-BC77-65AC6493A0BD}" srcOrd="0" destOrd="0" presId="urn:microsoft.com/office/officeart/2005/8/layout/orgChart1"/>
    <dgm:cxn modelId="{26D166CC-0273-4045-848D-3692B3B186A2}" type="presOf" srcId="{D5A6AA70-23AD-4315-A58B-8FE8A4412085}" destId="{E45AC409-B544-4296-9116-5F0C35BD75C6}" srcOrd="0" destOrd="0" presId="urn:microsoft.com/office/officeart/2005/8/layout/orgChart1"/>
    <dgm:cxn modelId="{0C971C41-751A-4AB5-BD9E-23F54CA3A036}" type="presOf" srcId="{23BA099E-7EF7-47CD-96B8-AE68E3433511}" destId="{8A3CA6F5-360E-4835-9BAD-92FBA83133BF}" srcOrd="1" destOrd="0" presId="urn:microsoft.com/office/officeart/2005/8/layout/orgChart1"/>
    <dgm:cxn modelId="{A1A90D30-7745-488C-8859-7C355593F361}" srcId="{C9C8E55C-3AA9-42F6-8D4E-0DB30EB85C19}" destId="{06D3A765-B49B-459E-9CF9-286B9B38BC09}" srcOrd="1" destOrd="0" parTransId="{7AB5A8AA-7687-4785-A1C2-980E8018B66D}" sibTransId="{D0FD6215-863B-4347-B917-0DAC6143F978}"/>
    <dgm:cxn modelId="{8C7DDD02-D82E-48DB-9A81-EE61CCE17608}" type="presOf" srcId="{098DA3BA-7D30-4654-BF2A-334EDD9FA3F9}" destId="{FD29B31F-E8C8-4922-815E-0CBF594AFECA}" srcOrd="0" destOrd="0" presId="urn:microsoft.com/office/officeart/2005/8/layout/orgChart1"/>
    <dgm:cxn modelId="{46B6427B-CCB4-42E6-BE17-FC8DDB9DA173}" type="presOf" srcId="{57B0CA54-70F6-4633-8144-4F25D669A9FE}" destId="{72DEFFA4-DB16-449C-A148-E33CB19D0198}" srcOrd="0" destOrd="0" presId="urn:microsoft.com/office/officeart/2005/8/layout/orgChart1"/>
    <dgm:cxn modelId="{6937DB69-273C-4681-8A3E-4A2C9EB93506}" type="presOf" srcId="{06D3A765-B49B-459E-9CF9-286B9B38BC09}" destId="{0DE4B895-FD29-4432-A332-A0EF5E5941D0}" srcOrd="0" destOrd="0" presId="urn:microsoft.com/office/officeart/2005/8/layout/orgChart1"/>
    <dgm:cxn modelId="{FE4129E4-9C10-4138-9556-349943822DD7}" type="presOf" srcId="{D5A6AA70-23AD-4315-A58B-8FE8A4412085}" destId="{A1A017A3-B525-4A8E-AF9B-703AA40DCD00}" srcOrd="1" destOrd="0" presId="urn:microsoft.com/office/officeart/2005/8/layout/orgChart1"/>
    <dgm:cxn modelId="{3D9847E7-7B08-472D-B89A-CAE596DA8E9A}" type="presOf" srcId="{3F4FD06E-F14F-4C62-937C-1A9196EB470E}" destId="{2408B3DF-5AE1-4A4B-AF52-1933DA648C6F}" srcOrd="0" destOrd="0" presId="urn:microsoft.com/office/officeart/2005/8/layout/orgChart1"/>
    <dgm:cxn modelId="{1511B162-5C7C-4685-B211-1A93F96DDA92}" srcId="{D5A6AA70-23AD-4315-A58B-8FE8A4412085}" destId="{C9C8E55C-3AA9-42F6-8D4E-0DB30EB85C19}" srcOrd="0" destOrd="0" parTransId="{3F4FD06E-F14F-4C62-937C-1A9196EB470E}" sibTransId="{0ED5DD9D-CE54-43EE-A67F-307C50DCE689}"/>
    <dgm:cxn modelId="{774F09D8-937F-42FC-8E32-D3A842F3137D}" srcId="{D5A6AA70-23AD-4315-A58B-8FE8A4412085}" destId="{23BA099E-7EF7-47CD-96B8-AE68E3433511}" srcOrd="1" destOrd="0" parTransId="{613558E5-1193-4769-899D-44AB226B9872}" sibTransId="{DFE17266-CCF6-459F-95B3-F102C0F44DD6}"/>
    <dgm:cxn modelId="{E2208991-651C-4523-A4C5-FE3712ADEF4F}" srcId="{C9C8E55C-3AA9-42F6-8D4E-0DB30EB85C19}" destId="{F6ABBDED-7001-4134-9459-2D835AF089C6}" srcOrd="0" destOrd="0" parTransId="{098DA3BA-7D30-4654-BF2A-334EDD9FA3F9}" sibTransId="{B7AC5675-A918-47EE-9084-0C582EDC47DE}"/>
    <dgm:cxn modelId="{E7D0AF6A-C625-449D-93B9-83C28544720D}" type="presOf" srcId="{613558E5-1193-4769-899D-44AB226B9872}" destId="{63EA2080-D20F-40F6-A293-1081AF06AEC7}" srcOrd="0" destOrd="0" presId="urn:microsoft.com/office/officeart/2005/8/layout/orgChart1"/>
    <dgm:cxn modelId="{B3ECBB61-1C30-4C97-AAF5-C9D85FE7B550}" type="presParOf" srcId="{72DEFFA4-DB16-449C-A148-E33CB19D0198}" destId="{D734A2D1-DD1D-4623-BE56-D469756F854F}" srcOrd="0" destOrd="0" presId="urn:microsoft.com/office/officeart/2005/8/layout/orgChart1"/>
    <dgm:cxn modelId="{F00B4CF8-1339-40D8-9EA3-92078D550DF7}" type="presParOf" srcId="{D734A2D1-DD1D-4623-BE56-D469756F854F}" destId="{DA20558B-2268-4C85-BAA1-69A4208E4D48}" srcOrd="0" destOrd="0" presId="urn:microsoft.com/office/officeart/2005/8/layout/orgChart1"/>
    <dgm:cxn modelId="{90CE7471-0BDE-48B1-9B42-19561A470A88}" type="presParOf" srcId="{DA20558B-2268-4C85-BAA1-69A4208E4D48}" destId="{E45AC409-B544-4296-9116-5F0C35BD75C6}" srcOrd="0" destOrd="0" presId="urn:microsoft.com/office/officeart/2005/8/layout/orgChart1"/>
    <dgm:cxn modelId="{6F2778A6-FC5C-46CC-820D-7F5D04B7B889}" type="presParOf" srcId="{DA20558B-2268-4C85-BAA1-69A4208E4D48}" destId="{A1A017A3-B525-4A8E-AF9B-703AA40DCD00}" srcOrd="1" destOrd="0" presId="urn:microsoft.com/office/officeart/2005/8/layout/orgChart1"/>
    <dgm:cxn modelId="{91408C32-587C-4888-9AA7-81CF398EA243}" type="presParOf" srcId="{D734A2D1-DD1D-4623-BE56-D469756F854F}" destId="{D63AFC61-8EBE-477D-825D-B4FA94F1C03F}" srcOrd="1" destOrd="0" presId="urn:microsoft.com/office/officeart/2005/8/layout/orgChart1"/>
    <dgm:cxn modelId="{4C898BAE-ED33-44B1-AD67-471FA6210CF0}" type="presParOf" srcId="{D63AFC61-8EBE-477D-825D-B4FA94F1C03F}" destId="{2408B3DF-5AE1-4A4B-AF52-1933DA648C6F}" srcOrd="0" destOrd="0" presId="urn:microsoft.com/office/officeart/2005/8/layout/orgChart1"/>
    <dgm:cxn modelId="{564F0978-1BA1-4936-A5D0-C4295E81EEFD}" type="presParOf" srcId="{D63AFC61-8EBE-477D-825D-B4FA94F1C03F}" destId="{177F2A9D-8196-4042-87AA-0F82349BF922}" srcOrd="1" destOrd="0" presId="urn:microsoft.com/office/officeart/2005/8/layout/orgChart1"/>
    <dgm:cxn modelId="{71063C88-6F21-42DE-8176-2D724C4E10A3}" type="presParOf" srcId="{177F2A9D-8196-4042-87AA-0F82349BF922}" destId="{7CC35160-8837-4ACC-A7E7-CD7EA60F29DD}" srcOrd="0" destOrd="0" presId="urn:microsoft.com/office/officeart/2005/8/layout/orgChart1"/>
    <dgm:cxn modelId="{3FD9959C-0498-45CF-A94F-7C6EB4A52E69}" type="presParOf" srcId="{7CC35160-8837-4ACC-A7E7-CD7EA60F29DD}" destId="{6B4BAF3E-74D2-491D-A2B0-5FD2CBFFDF50}" srcOrd="0" destOrd="0" presId="urn:microsoft.com/office/officeart/2005/8/layout/orgChart1"/>
    <dgm:cxn modelId="{DD2CE802-E542-4228-B180-E36A1C1F7959}" type="presParOf" srcId="{7CC35160-8837-4ACC-A7E7-CD7EA60F29DD}" destId="{C2FC5114-E0DB-4EA5-A76C-E748379EEB69}" srcOrd="1" destOrd="0" presId="urn:microsoft.com/office/officeart/2005/8/layout/orgChart1"/>
    <dgm:cxn modelId="{D157D688-2D13-44C1-A7B0-CB4F8D86B2B8}" type="presParOf" srcId="{177F2A9D-8196-4042-87AA-0F82349BF922}" destId="{387F64CF-6FA5-47B9-A599-34C1D9BBBA24}" srcOrd="1" destOrd="0" presId="urn:microsoft.com/office/officeart/2005/8/layout/orgChart1"/>
    <dgm:cxn modelId="{77F007F0-D699-4558-8E57-F7DB5BE5BC64}" type="presParOf" srcId="{387F64CF-6FA5-47B9-A599-34C1D9BBBA24}" destId="{FD29B31F-E8C8-4922-815E-0CBF594AFECA}" srcOrd="0" destOrd="0" presId="urn:microsoft.com/office/officeart/2005/8/layout/orgChart1"/>
    <dgm:cxn modelId="{FF99E11C-1A43-40C9-BB29-04E6CB299D7E}" type="presParOf" srcId="{387F64CF-6FA5-47B9-A599-34C1D9BBBA24}" destId="{212BD829-FFD9-4521-A272-CA821762B3E2}" srcOrd="1" destOrd="0" presId="urn:microsoft.com/office/officeart/2005/8/layout/orgChart1"/>
    <dgm:cxn modelId="{ED61EA74-25EB-45D3-A9FD-9646634D78C0}" type="presParOf" srcId="{212BD829-FFD9-4521-A272-CA821762B3E2}" destId="{EFC0B66D-596A-45C1-83E8-DC061B7E18DA}" srcOrd="0" destOrd="0" presId="urn:microsoft.com/office/officeart/2005/8/layout/orgChart1"/>
    <dgm:cxn modelId="{E89C6938-4D67-4FA3-BC69-6ACF790EC4DA}" type="presParOf" srcId="{EFC0B66D-596A-45C1-83E8-DC061B7E18DA}" destId="{71809A09-D459-4F60-B128-FB0DBFBFD940}" srcOrd="0" destOrd="0" presId="urn:microsoft.com/office/officeart/2005/8/layout/orgChart1"/>
    <dgm:cxn modelId="{DEC656C9-7370-4432-B05D-54B755C47907}" type="presParOf" srcId="{EFC0B66D-596A-45C1-83E8-DC061B7E18DA}" destId="{9D8883E7-B088-42BD-B229-3E980A59A7D5}" srcOrd="1" destOrd="0" presId="urn:microsoft.com/office/officeart/2005/8/layout/orgChart1"/>
    <dgm:cxn modelId="{DAE4F02A-25ED-463A-A769-616472CC654A}" type="presParOf" srcId="{212BD829-FFD9-4521-A272-CA821762B3E2}" destId="{9937FAB1-364B-41CF-9BEC-1F92E9C41699}" srcOrd="1" destOrd="0" presId="urn:microsoft.com/office/officeart/2005/8/layout/orgChart1"/>
    <dgm:cxn modelId="{DE1CB121-0717-4F2B-81C3-1F98FA0BB823}" type="presParOf" srcId="{212BD829-FFD9-4521-A272-CA821762B3E2}" destId="{F1BEE699-D25D-45F0-B250-C6EDF6C082BB}" srcOrd="2" destOrd="0" presId="urn:microsoft.com/office/officeart/2005/8/layout/orgChart1"/>
    <dgm:cxn modelId="{DA2FFA39-1933-4B28-B160-CE78268DCC37}" type="presParOf" srcId="{387F64CF-6FA5-47B9-A599-34C1D9BBBA24}" destId="{78A8060E-F984-4016-A62B-BAA59D7D3D96}" srcOrd="2" destOrd="0" presId="urn:microsoft.com/office/officeart/2005/8/layout/orgChart1"/>
    <dgm:cxn modelId="{A5FA8EDA-6448-43FE-AF29-F728A808DA65}" type="presParOf" srcId="{387F64CF-6FA5-47B9-A599-34C1D9BBBA24}" destId="{0A79C316-2BA8-4F97-95FD-CF1362F6F1B1}" srcOrd="3" destOrd="0" presId="urn:microsoft.com/office/officeart/2005/8/layout/orgChart1"/>
    <dgm:cxn modelId="{43ADF069-A6DC-4B67-AF85-67A1C783FF82}" type="presParOf" srcId="{0A79C316-2BA8-4F97-95FD-CF1362F6F1B1}" destId="{426773FA-D320-41A3-8173-0A80FE562845}" srcOrd="0" destOrd="0" presId="urn:microsoft.com/office/officeart/2005/8/layout/orgChart1"/>
    <dgm:cxn modelId="{C80D89F6-A951-45BF-8B5B-CB08EC577258}" type="presParOf" srcId="{426773FA-D320-41A3-8173-0A80FE562845}" destId="{0DE4B895-FD29-4432-A332-A0EF5E5941D0}" srcOrd="0" destOrd="0" presId="urn:microsoft.com/office/officeart/2005/8/layout/orgChart1"/>
    <dgm:cxn modelId="{E4E621E1-E771-48C9-8E15-81FC6ECEA52B}" type="presParOf" srcId="{426773FA-D320-41A3-8173-0A80FE562845}" destId="{B1B79348-B2E2-4D34-958A-672CAD3B29B0}" srcOrd="1" destOrd="0" presId="urn:microsoft.com/office/officeart/2005/8/layout/orgChart1"/>
    <dgm:cxn modelId="{C2F299E5-DB33-46FD-9BE3-9DCF88A1F100}" type="presParOf" srcId="{0A79C316-2BA8-4F97-95FD-CF1362F6F1B1}" destId="{F8D4D2AF-C005-4CFA-8599-F4FD8AEEC8FE}" srcOrd="1" destOrd="0" presId="urn:microsoft.com/office/officeart/2005/8/layout/orgChart1"/>
    <dgm:cxn modelId="{B7D14342-3C38-4AD7-A52A-B3611A039BBB}" type="presParOf" srcId="{0A79C316-2BA8-4F97-95FD-CF1362F6F1B1}" destId="{78891FAF-346A-4AF6-B83F-726923C0B3E3}" srcOrd="2" destOrd="0" presId="urn:microsoft.com/office/officeart/2005/8/layout/orgChart1"/>
    <dgm:cxn modelId="{5EDBFE1C-35DF-461A-901C-288C989952FA}" type="presParOf" srcId="{177F2A9D-8196-4042-87AA-0F82349BF922}" destId="{E9841A5B-0AC3-4266-9BCB-E69A19D77488}" srcOrd="2" destOrd="0" presId="urn:microsoft.com/office/officeart/2005/8/layout/orgChart1"/>
    <dgm:cxn modelId="{61490A5C-7BDA-44B6-9665-023AEC8D590A}" type="presParOf" srcId="{D63AFC61-8EBE-477D-825D-B4FA94F1C03F}" destId="{63EA2080-D20F-40F6-A293-1081AF06AEC7}" srcOrd="2" destOrd="0" presId="urn:microsoft.com/office/officeart/2005/8/layout/orgChart1"/>
    <dgm:cxn modelId="{ACE07E87-6E5E-44A5-87C6-EFA5C2361879}" type="presParOf" srcId="{D63AFC61-8EBE-477D-825D-B4FA94F1C03F}" destId="{4B211A35-C161-42A0-AB78-3C2EDAD5973D}" srcOrd="3" destOrd="0" presId="urn:microsoft.com/office/officeart/2005/8/layout/orgChart1"/>
    <dgm:cxn modelId="{B8132564-7F67-4F61-8545-0B499A4FE2B0}" type="presParOf" srcId="{4B211A35-C161-42A0-AB78-3C2EDAD5973D}" destId="{9DB5FF77-6994-4706-9EB4-0B239BA3E199}" srcOrd="0" destOrd="0" presId="urn:microsoft.com/office/officeart/2005/8/layout/orgChart1"/>
    <dgm:cxn modelId="{4D8AC071-FF16-433F-8B65-1CB846EDF887}" type="presParOf" srcId="{9DB5FF77-6994-4706-9EB4-0B239BA3E199}" destId="{D8E39E07-6353-43CD-BC77-65AC6493A0BD}" srcOrd="0" destOrd="0" presId="urn:microsoft.com/office/officeart/2005/8/layout/orgChart1"/>
    <dgm:cxn modelId="{D8BA1FA8-C838-4779-A008-54706448D2DE}" type="presParOf" srcId="{9DB5FF77-6994-4706-9EB4-0B239BA3E199}" destId="{8A3CA6F5-360E-4835-9BAD-92FBA83133BF}" srcOrd="1" destOrd="0" presId="urn:microsoft.com/office/officeart/2005/8/layout/orgChart1"/>
    <dgm:cxn modelId="{78880305-21E1-4F9B-B213-1328A3419552}" type="presParOf" srcId="{4B211A35-C161-42A0-AB78-3C2EDAD5973D}" destId="{39887421-6952-48DA-87C3-AFB46E6A348A}" srcOrd="1" destOrd="0" presId="urn:microsoft.com/office/officeart/2005/8/layout/orgChart1"/>
    <dgm:cxn modelId="{7AFAD558-F222-453C-A754-519B936D393B}" type="presParOf" srcId="{4B211A35-C161-42A0-AB78-3C2EDAD5973D}" destId="{3A9EC500-4F0D-4B87-A043-F922418E426D}" srcOrd="2" destOrd="0" presId="urn:microsoft.com/office/officeart/2005/8/layout/orgChart1"/>
    <dgm:cxn modelId="{8C6928EB-6BBA-42D2-B063-AEE657EC4782}" type="presParOf" srcId="{D734A2D1-DD1D-4623-BE56-D469756F854F}" destId="{3F4198DD-6C4A-401E-B2C3-9F3A338158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AC638-05FB-4082-B5E1-15D64FEEBC7D}">
      <dsp:nvSpPr>
        <dsp:cNvPr id="0" name=""/>
        <dsp:cNvSpPr/>
      </dsp:nvSpPr>
      <dsp:spPr>
        <a:xfrm>
          <a:off x="16132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Государственная политика</a:t>
          </a:r>
          <a:endParaRPr lang="ru-RU" sz="1400" kern="1200" dirty="0"/>
        </a:p>
      </dsp:txBody>
      <dsp:txXfrm>
        <a:off x="16132" y="1546094"/>
        <a:ext cx="1520194" cy="1546094"/>
      </dsp:txXfrm>
    </dsp:sp>
    <dsp:sp modelId="{3C9B53DC-DC3D-4705-A457-94FDD529A85E}">
      <dsp:nvSpPr>
        <dsp:cNvPr id="0" name=""/>
        <dsp:cNvSpPr/>
      </dsp:nvSpPr>
      <dsp:spPr>
        <a:xfrm>
          <a:off x="1210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D085-106C-4E97-A183-E1652630E28E}">
      <dsp:nvSpPr>
        <dsp:cNvPr id="0" name=""/>
        <dsp:cNvSpPr/>
      </dsp:nvSpPr>
      <dsp:spPr>
        <a:xfrm>
          <a:off x="1570334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540015"/>
            <a:satOff val="75"/>
            <a:lumOff val="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Минимальные требования</a:t>
          </a:r>
          <a:endParaRPr lang="ru-RU" sz="1400" kern="1200" dirty="0"/>
        </a:p>
      </dsp:txBody>
      <dsp:txXfrm>
        <a:off x="1570334" y="1546094"/>
        <a:ext cx="1520194" cy="1546094"/>
      </dsp:txXfrm>
    </dsp:sp>
    <dsp:sp modelId="{58D03082-D921-48B8-B37C-0685980236B3}">
      <dsp:nvSpPr>
        <dsp:cNvPr id="0" name=""/>
        <dsp:cNvSpPr/>
      </dsp:nvSpPr>
      <dsp:spPr>
        <a:xfrm>
          <a:off x="16868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66EA-5311-4F0A-A6B0-AC799E84CA4D}">
      <dsp:nvSpPr>
        <dsp:cNvPr id="0" name=""/>
        <dsp:cNvSpPr/>
      </dsp:nvSpPr>
      <dsp:spPr>
        <a:xfrm>
          <a:off x="3122482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Энергоаудит или сертификация</a:t>
          </a:r>
          <a:endParaRPr lang="ru-RU" sz="1400" kern="1200" dirty="0"/>
        </a:p>
      </dsp:txBody>
      <dsp:txXfrm>
        <a:off x="3122482" y="1546094"/>
        <a:ext cx="1520194" cy="1546094"/>
      </dsp:txXfrm>
    </dsp:sp>
    <dsp:sp modelId="{9B93D264-F73A-45CF-9D3F-3F452409291A}">
      <dsp:nvSpPr>
        <dsp:cNvPr id="0" name=""/>
        <dsp:cNvSpPr/>
      </dsp:nvSpPr>
      <dsp:spPr>
        <a:xfrm>
          <a:off x="32526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2FD1-7264-43BE-8CB8-B261DEB0DBB3}">
      <dsp:nvSpPr>
        <dsp:cNvPr id="0" name=""/>
        <dsp:cNvSpPr/>
      </dsp:nvSpPr>
      <dsp:spPr>
        <a:xfrm>
          <a:off x="4701934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Госэнерго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надзор/ госэкспертиза</a:t>
          </a:r>
          <a:endParaRPr lang="ru-RU" sz="1400" kern="1200" dirty="0"/>
        </a:p>
      </dsp:txBody>
      <dsp:txXfrm>
        <a:off x="4701934" y="1546094"/>
        <a:ext cx="1520194" cy="1546094"/>
      </dsp:txXfrm>
    </dsp:sp>
    <dsp:sp modelId="{F7836DF2-C1F7-41A5-ABC9-C6C8FDC34F59}">
      <dsp:nvSpPr>
        <dsp:cNvPr id="0" name=""/>
        <dsp:cNvSpPr/>
      </dsp:nvSpPr>
      <dsp:spPr>
        <a:xfrm>
          <a:off x="4818469" y="249226"/>
          <a:ext cx="1287123" cy="12525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B26D8-06B3-4F75-BE6E-A16AF21B90B5}">
      <dsp:nvSpPr>
        <dsp:cNvPr id="0" name=""/>
        <dsp:cNvSpPr/>
      </dsp:nvSpPr>
      <dsp:spPr>
        <a:xfrm>
          <a:off x="6267734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 и контроль</a:t>
          </a:r>
          <a:endParaRPr lang="ru-RU" sz="1400" kern="1200" dirty="0"/>
        </a:p>
      </dsp:txBody>
      <dsp:txXfrm>
        <a:off x="6267734" y="1546094"/>
        <a:ext cx="1520194" cy="1546094"/>
      </dsp:txXfrm>
    </dsp:sp>
    <dsp:sp modelId="{EA6AE5E3-9657-41CC-8456-9E5624253639}">
      <dsp:nvSpPr>
        <dsp:cNvPr id="0" name=""/>
        <dsp:cNvSpPr/>
      </dsp:nvSpPr>
      <dsp:spPr>
        <a:xfrm>
          <a:off x="63842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1E00E-C8C0-4A09-A643-244F6572EA6C}">
      <dsp:nvSpPr>
        <dsp:cNvPr id="0" name=""/>
        <dsp:cNvSpPr/>
      </dsp:nvSpPr>
      <dsp:spPr>
        <a:xfrm>
          <a:off x="7833534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2700075"/>
            <a:satOff val="376"/>
            <a:lumOff val="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 система</a:t>
          </a:r>
          <a:endParaRPr lang="ru-RU" sz="1400" kern="1200" dirty="0"/>
        </a:p>
      </dsp:txBody>
      <dsp:txXfrm>
        <a:off x="7833534" y="1546094"/>
        <a:ext cx="1520194" cy="1546094"/>
      </dsp:txXfrm>
    </dsp:sp>
    <dsp:sp modelId="{BE678E06-10FD-4878-A5F2-482C0C905631}">
      <dsp:nvSpPr>
        <dsp:cNvPr id="0" name=""/>
        <dsp:cNvSpPr/>
      </dsp:nvSpPr>
      <dsp:spPr>
        <a:xfrm>
          <a:off x="79500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07695-2926-4855-A308-2123B1A35900}">
      <dsp:nvSpPr>
        <dsp:cNvPr id="0" name=""/>
        <dsp:cNvSpPr/>
      </dsp:nvSpPr>
      <dsp:spPr>
        <a:xfrm>
          <a:off x="9399334" y="0"/>
          <a:ext cx="1520194" cy="3865237"/>
        </a:xfrm>
        <a:prstGeom prst="roundRect">
          <a:avLst>
            <a:gd name="adj" fmla="val 1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Финансирование </a:t>
          </a:r>
          <a:endParaRPr lang="ru-RU" sz="1400" kern="1200" dirty="0"/>
        </a:p>
      </dsp:txBody>
      <dsp:txXfrm>
        <a:off x="9399334" y="1546094"/>
        <a:ext cx="1520194" cy="1546094"/>
      </dsp:txXfrm>
    </dsp:sp>
    <dsp:sp modelId="{719DE2AD-4938-4FAC-AA08-44AB07C91556}">
      <dsp:nvSpPr>
        <dsp:cNvPr id="0" name=""/>
        <dsp:cNvSpPr/>
      </dsp:nvSpPr>
      <dsp:spPr>
        <a:xfrm>
          <a:off x="9515869" y="231914"/>
          <a:ext cx="1287123" cy="1287123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E7D36-3124-4493-988F-F622CF0ED5BB}">
      <dsp:nvSpPr>
        <dsp:cNvPr id="0" name=""/>
        <dsp:cNvSpPr/>
      </dsp:nvSpPr>
      <dsp:spPr>
        <a:xfrm>
          <a:off x="499775" y="3091157"/>
          <a:ext cx="10050137" cy="579785"/>
        </a:xfrm>
        <a:prstGeom prst="leftRightArrow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D946-9AC4-4233-85A4-756024665DDE}">
      <dsp:nvSpPr>
        <dsp:cNvPr id="0" name=""/>
        <dsp:cNvSpPr/>
      </dsp:nvSpPr>
      <dsp:spPr>
        <a:xfrm>
          <a:off x="2716133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824E-1AC0-4DD3-875F-972EAB9164A4}">
      <dsp:nvSpPr>
        <dsp:cNvPr id="0" name=""/>
        <dsp:cNvSpPr/>
      </dsp:nvSpPr>
      <dsp:spPr>
        <a:xfrm>
          <a:off x="4727495" y="402665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Минимальные требования</a:t>
          </a:r>
          <a:endParaRPr lang="ru-RU" sz="1500" kern="1200" dirty="0"/>
        </a:p>
      </dsp:txBody>
      <dsp:txXfrm>
        <a:off x="4762397" y="437567"/>
        <a:ext cx="2544967" cy="645172"/>
      </dsp:txXfrm>
    </dsp:sp>
    <dsp:sp modelId="{0CE9CC28-E912-4E22-80D9-77E8A391ACDD}">
      <dsp:nvSpPr>
        <dsp:cNvPr id="0" name=""/>
        <dsp:cNvSpPr/>
      </dsp:nvSpPr>
      <dsp:spPr>
        <a:xfrm>
          <a:off x="5389947" y="1220540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Институт независимых специалистов</a:t>
          </a:r>
          <a:endParaRPr lang="ru-RU" sz="1500" kern="1200" dirty="0"/>
        </a:p>
      </dsp:txBody>
      <dsp:txXfrm>
        <a:off x="5424849" y="1255442"/>
        <a:ext cx="2544967" cy="645172"/>
      </dsp:txXfrm>
    </dsp:sp>
    <dsp:sp modelId="{AD7D59B9-9299-417B-B211-461101BDA2B8}">
      <dsp:nvSpPr>
        <dsp:cNvPr id="0" name=""/>
        <dsp:cNvSpPr/>
      </dsp:nvSpPr>
      <dsp:spPr>
        <a:xfrm>
          <a:off x="4017794" y="2011362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Энергетическая сертификация зданий </a:t>
          </a:r>
          <a:endParaRPr lang="ru-RU" sz="1500" kern="1200" dirty="0"/>
        </a:p>
      </dsp:txBody>
      <dsp:txXfrm>
        <a:off x="4052696" y="2046264"/>
        <a:ext cx="2544967" cy="645172"/>
      </dsp:txXfrm>
    </dsp:sp>
    <dsp:sp modelId="{D964BD75-1DE3-4CFB-87CC-28CB2C161B22}">
      <dsp:nvSpPr>
        <dsp:cNvPr id="0" name=""/>
        <dsp:cNvSpPr/>
      </dsp:nvSpPr>
      <dsp:spPr>
        <a:xfrm>
          <a:off x="4727495" y="2815711"/>
          <a:ext cx="2614771" cy="714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Информационная система по энергоэффективности зданий</a:t>
          </a:r>
          <a:endParaRPr lang="ru-RU" sz="1500" kern="1200" dirty="0"/>
        </a:p>
      </dsp:txBody>
      <dsp:txXfrm>
        <a:off x="4762397" y="2850613"/>
        <a:ext cx="2544967" cy="64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A2080-D20F-40F6-A293-1081AF06AEC7}">
      <dsp:nvSpPr>
        <dsp:cNvPr id="0" name=""/>
        <dsp:cNvSpPr/>
      </dsp:nvSpPr>
      <dsp:spPr>
        <a:xfrm>
          <a:off x="3645871" y="747805"/>
          <a:ext cx="1591307" cy="5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77"/>
              </a:lnTo>
              <a:lnTo>
                <a:pt x="1591307" y="276177"/>
              </a:lnTo>
              <a:lnTo>
                <a:pt x="1591307" y="5523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8060E-F984-4016-A62B-BAA59D7D3D96}">
      <dsp:nvSpPr>
        <dsp:cNvPr id="0" name=""/>
        <dsp:cNvSpPr/>
      </dsp:nvSpPr>
      <dsp:spPr>
        <a:xfrm>
          <a:off x="1002458" y="1767689"/>
          <a:ext cx="394539" cy="158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522"/>
              </a:lnTo>
              <a:lnTo>
                <a:pt x="394539" y="15825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B31F-E8C8-4922-815E-0CBF594AFECA}">
      <dsp:nvSpPr>
        <dsp:cNvPr id="0" name=""/>
        <dsp:cNvSpPr/>
      </dsp:nvSpPr>
      <dsp:spPr>
        <a:xfrm>
          <a:off x="1002458" y="1767689"/>
          <a:ext cx="394539" cy="61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00"/>
              </a:lnTo>
              <a:lnTo>
                <a:pt x="394539" y="6117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8B3DF-5AE1-4A4B-AF52-1933DA648C6F}">
      <dsp:nvSpPr>
        <dsp:cNvPr id="0" name=""/>
        <dsp:cNvSpPr/>
      </dsp:nvSpPr>
      <dsp:spPr>
        <a:xfrm>
          <a:off x="2054563" y="747805"/>
          <a:ext cx="1591307" cy="552354"/>
        </a:xfrm>
        <a:custGeom>
          <a:avLst/>
          <a:gdLst/>
          <a:ahLst/>
          <a:cxnLst/>
          <a:rect l="0" t="0" r="0" b="0"/>
          <a:pathLst>
            <a:path>
              <a:moveTo>
                <a:pt x="1591307" y="0"/>
              </a:moveTo>
              <a:lnTo>
                <a:pt x="1591307" y="276177"/>
              </a:lnTo>
              <a:lnTo>
                <a:pt x="0" y="276177"/>
              </a:lnTo>
              <a:lnTo>
                <a:pt x="0" y="5523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AC409-B544-4296-9116-5F0C35BD75C6}">
      <dsp:nvSpPr>
        <dsp:cNvPr id="0" name=""/>
        <dsp:cNvSpPr/>
      </dsp:nvSpPr>
      <dsp:spPr>
        <a:xfrm>
          <a:off x="2330740" y="2415"/>
          <a:ext cx="2630260" cy="745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ОБЩИЙ реестр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энергоэффективности</a:t>
          </a:r>
          <a:endParaRPr lang="ru-RU" sz="1400" kern="1200" dirty="0"/>
        </a:p>
      </dsp:txBody>
      <dsp:txXfrm>
        <a:off x="2330740" y="2415"/>
        <a:ext cx="2630260" cy="745389"/>
      </dsp:txXfrm>
    </dsp:sp>
    <dsp:sp modelId="{6B4BAF3E-74D2-491D-A2B0-5FD2CBFFDF50}">
      <dsp:nvSpPr>
        <dsp:cNvPr id="0" name=""/>
        <dsp:cNvSpPr/>
      </dsp:nvSpPr>
      <dsp:spPr>
        <a:xfrm>
          <a:off x="739432" y="1300160"/>
          <a:ext cx="2630260" cy="46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Количество домов, прошедших </a:t>
          </a:r>
          <a:r>
            <a:rPr lang="ru-RU" sz="1400" kern="1200" dirty="0" err="1" smtClean="0"/>
            <a:t>энергосертификацию</a:t>
          </a:r>
          <a:r>
            <a:rPr lang="ru-RU" sz="1400" kern="1200" dirty="0" smtClean="0"/>
            <a:t> зданий</a:t>
          </a:r>
          <a:endParaRPr lang="ru-RU" sz="1400" kern="1200" dirty="0"/>
        </a:p>
      </dsp:txBody>
      <dsp:txXfrm>
        <a:off x="739432" y="1300160"/>
        <a:ext cx="2630260" cy="467528"/>
      </dsp:txXfrm>
    </dsp:sp>
    <dsp:sp modelId="{71809A09-D459-4F60-B128-FB0DBFBFD940}">
      <dsp:nvSpPr>
        <dsp:cNvPr id="0" name=""/>
        <dsp:cNvSpPr/>
      </dsp:nvSpPr>
      <dsp:spPr>
        <a:xfrm>
          <a:off x="1396997" y="2080716"/>
          <a:ext cx="2160180" cy="597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Количество энергии, необходимой для зданий</a:t>
          </a:r>
          <a:endParaRPr lang="ru-RU" sz="1400" kern="1200" dirty="0"/>
        </a:p>
      </dsp:txBody>
      <dsp:txXfrm>
        <a:off x="1396997" y="2080716"/>
        <a:ext cx="2160180" cy="597345"/>
      </dsp:txXfrm>
    </dsp:sp>
    <dsp:sp modelId="{0DE4B895-FD29-4432-A332-A0EF5E5941D0}">
      <dsp:nvSpPr>
        <dsp:cNvPr id="0" name=""/>
        <dsp:cNvSpPr/>
      </dsp:nvSpPr>
      <dsp:spPr>
        <a:xfrm>
          <a:off x="1396997" y="2882498"/>
          <a:ext cx="2134009" cy="935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Удельное потребление энергии в зданиях,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класс энергетической эффективности </a:t>
          </a:r>
          <a:endParaRPr lang="ru-RU" sz="1400" kern="1200" dirty="0"/>
        </a:p>
      </dsp:txBody>
      <dsp:txXfrm>
        <a:off x="1396997" y="2882498"/>
        <a:ext cx="2134009" cy="935426"/>
      </dsp:txXfrm>
    </dsp:sp>
    <dsp:sp modelId="{D8E39E07-6353-43CD-BC77-65AC6493A0BD}">
      <dsp:nvSpPr>
        <dsp:cNvPr id="0" name=""/>
        <dsp:cNvSpPr/>
      </dsp:nvSpPr>
      <dsp:spPr>
        <a:xfrm>
          <a:off x="3922048" y="1300160"/>
          <a:ext cx="2630260" cy="669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Сертифицированные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специалисты </a:t>
          </a:r>
          <a:endParaRPr lang="ru-RU" sz="1400" kern="1200" dirty="0"/>
        </a:p>
      </dsp:txBody>
      <dsp:txXfrm>
        <a:off x="3922048" y="1300160"/>
        <a:ext cx="2630260" cy="66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3F35-F559-43A0-9B09-08118AB3426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0395-DEE0-4319-AEE3-E0E757F1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0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67577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5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2000" y="1483200"/>
            <a:ext cx="10368000" cy="617928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977647" y="6435987"/>
            <a:ext cx="7278805" cy="246221"/>
          </a:xfrm>
        </p:spPr>
        <p:txBody>
          <a:bodyPr/>
          <a:lstStyle/>
          <a:p>
            <a:r>
              <a:rPr lang="en-US" dirty="0" smtClean="0"/>
              <a:t>Commissioned by:                             Implemented by:                                </a:t>
            </a:r>
            <a:r>
              <a:rPr lang="en-US" dirty="0" err="1" smtClean="0"/>
              <a:t>Cofinanced</a:t>
            </a:r>
            <a:r>
              <a:rPr lang="en-US" dirty="0" smtClean="0"/>
              <a:t> by: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250447" y="6435987"/>
            <a:ext cx="1727200" cy="246221"/>
          </a:xfrm>
        </p:spPr>
        <p:txBody>
          <a:bodyPr/>
          <a:lstStyle/>
          <a:p>
            <a:r>
              <a:rPr lang="de-DE" dirty="0" smtClean="0"/>
              <a:t>29 June 206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78278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2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1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2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56D011-1A58-4EA2-BACB-9AC756294D8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927D6D-4B29-49F4-BE89-8FB3364860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818" y="1745342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Законодательство Кыргызской Республики по энергоэффективности зданий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8389"/>
            <a:ext cx="9144000" cy="1655762"/>
          </a:xfrm>
        </p:spPr>
        <p:txBody>
          <a:bodyPr/>
          <a:lstStyle/>
          <a:p>
            <a:r>
              <a:rPr lang="ru-RU" dirty="0" smtClean="0"/>
              <a:t>Энергетическая сертификация зданий и шкалы классов энергетической эффективности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5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Минимальные требования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603436"/>
          </a:xfrm>
        </p:spPr>
        <p:txBody>
          <a:bodyPr/>
          <a:lstStyle/>
          <a:p>
            <a:r>
              <a:rPr lang="ru-RU" dirty="0"/>
              <a:t>Введены </a:t>
            </a:r>
            <a:r>
              <a:rPr lang="ru-RU" b="1" dirty="0"/>
              <a:t>минимальные требования энергетической эффективности:</a:t>
            </a:r>
          </a:p>
          <a:p>
            <a:pPr lvl="1"/>
            <a:r>
              <a:rPr lang="ru-RU" dirty="0"/>
              <a:t>Для новых зданий </a:t>
            </a:r>
            <a:r>
              <a:rPr lang="en-US" dirty="0"/>
              <a:t>(</a:t>
            </a:r>
            <a:r>
              <a:rPr lang="ru-RU" dirty="0"/>
              <a:t>через коэффициент теплопередачи)</a:t>
            </a:r>
          </a:p>
          <a:p>
            <a:pPr lvl="1"/>
            <a:r>
              <a:rPr lang="ru-RU" dirty="0"/>
              <a:t>Для существующих зданий (в виде шкалы, от А до </a:t>
            </a:r>
            <a:r>
              <a:rPr lang="en-US" dirty="0"/>
              <a:t>E) </a:t>
            </a:r>
            <a:r>
              <a:rPr lang="ru-RU" dirty="0"/>
              <a:t> </a:t>
            </a:r>
          </a:p>
          <a:p>
            <a:r>
              <a:rPr lang="ru-RU" dirty="0"/>
              <a:t>Новые здания и здания, в которых осуществлена энергетическая реновация, должны соответствовать минимальным требованиям к их энергетической эффективности.</a:t>
            </a:r>
          </a:p>
          <a:p>
            <a:r>
              <a:rPr lang="ru-RU" dirty="0"/>
              <a:t>Не допускается ввод в эксплуатацию зданий, которые не соответствуют минимальным требованиям энергетической эффективности зданий.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5459" y="545778"/>
            <a:ext cx="10368000" cy="617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545778"/>
            <a:ext cx="10368000" cy="61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1А</a:t>
            </a:r>
            <a:r>
              <a:rPr lang="ru-RU" dirty="0"/>
              <a:t>. Для новых </a:t>
            </a:r>
            <a:r>
              <a:rPr lang="ru-RU" dirty="0" smtClean="0"/>
              <a:t>зданий:</a:t>
            </a:r>
            <a:endParaRPr lang="ru-RU" dirty="0"/>
          </a:p>
        </p:txBody>
      </p:sp>
      <p:pic>
        <p:nvPicPr>
          <p:cNvPr id="4" name="Picture 2" descr="http://www.naukadoma.ru/images/b1_m2_WallTempera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53" y="71885"/>
            <a:ext cx="2099251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952" t="26518" r="58299" b="29732"/>
          <a:stretch/>
        </p:blipFill>
        <p:spPr>
          <a:xfrm>
            <a:off x="6864434" y="2240199"/>
            <a:ext cx="5107596" cy="3328088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64662" y="2131017"/>
            <a:ext cx="6399772" cy="396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Нормируется коэффициент теплопередачи всей конструкции – стен, окон, перекрытий</a:t>
            </a:r>
          </a:p>
          <a:p>
            <a:r>
              <a:rPr lang="ru-RU" dirty="0" smtClean="0"/>
              <a:t>Складывается из всего нескольких значений</a:t>
            </a:r>
          </a:p>
          <a:p>
            <a:pPr lvl="1"/>
            <a:r>
              <a:rPr lang="ru-RU" dirty="0" smtClean="0"/>
              <a:t>Например, </a:t>
            </a:r>
            <a:r>
              <a:rPr lang="ru-RU" b="1" dirty="0" smtClean="0"/>
              <a:t>для стены </a:t>
            </a:r>
            <a:r>
              <a:rPr lang="en-US" b="1" dirty="0" smtClean="0"/>
              <a:t>U&lt; 0,32 </a:t>
            </a:r>
            <a:r>
              <a:rPr lang="ru-RU" b="1" dirty="0" smtClean="0"/>
              <a:t>Вт/м2К</a:t>
            </a:r>
          </a:p>
          <a:p>
            <a:pPr lvl="1"/>
            <a:r>
              <a:rPr lang="ru-RU" dirty="0" smtClean="0"/>
              <a:t>Текущая практика строительства – кирпич 250 мм, без утепления </a:t>
            </a:r>
            <a:r>
              <a:rPr lang="en-US" dirty="0" smtClean="0"/>
              <a:t>U=2,</a:t>
            </a:r>
            <a:r>
              <a:rPr lang="ru-RU" dirty="0" smtClean="0"/>
              <a:t>15</a:t>
            </a:r>
            <a:r>
              <a:rPr lang="en-US" dirty="0" smtClean="0"/>
              <a:t> </a:t>
            </a:r>
            <a:r>
              <a:rPr lang="ru-RU" dirty="0" smtClean="0"/>
              <a:t>Вт/м2К</a:t>
            </a:r>
          </a:p>
          <a:p>
            <a:pPr lvl="1"/>
            <a:r>
              <a:rPr lang="ru-RU" dirty="0" smtClean="0"/>
              <a:t>При утеплении мин-ват-плитами 100 мм, </a:t>
            </a:r>
            <a:r>
              <a:rPr lang="en-US" dirty="0" smtClean="0"/>
              <a:t>U=0,3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Вт/м2К</a:t>
            </a:r>
          </a:p>
          <a:p>
            <a:r>
              <a:rPr lang="ru-RU" dirty="0" smtClean="0"/>
              <a:t>Легко проверяется НЕ профильными специалистами по энергоэффективности: удобно для экспертизы и мониторинга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6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16251" r="22363" b="52219"/>
          <a:stretch/>
        </p:blipFill>
        <p:spPr bwMode="auto">
          <a:xfrm>
            <a:off x="5039755" y="3256873"/>
            <a:ext cx="6463526" cy="189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-89105"/>
            <a:ext cx="10058400" cy="1450757"/>
          </a:xfrm>
        </p:spPr>
        <p:txBody>
          <a:bodyPr/>
          <a:lstStyle/>
          <a:p>
            <a:r>
              <a:rPr lang="ru-RU" dirty="0" smtClean="0"/>
              <a:t>1Б. Для существующих зданий: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77335" y="1841863"/>
            <a:ext cx="10530596" cy="4781006"/>
          </a:xfrm>
        </p:spPr>
        <p:txBody>
          <a:bodyPr>
            <a:normAutofit/>
          </a:bodyPr>
          <a:lstStyle/>
          <a:p>
            <a:r>
              <a:rPr lang="ru-RU" dirty="0" smtClean="0"/>
              <a:t>Нормируется </a:t>
            </a:r>
            <a:r>
              <a:rPr lang="ru-RU" dirty="0"/>
              <a:t>потребление энергии</a:t>
            </a:r>
          </a:p>
          <a:p>
            <a:pPr lvl="1"/>
            <a:r>
              <a:rPr lang="ru-RU" dirty="0" smtClean="0"/>
              <a:t>по каждой </a:t>
            </a:r>
            <a:r>
              <a:rPr lang="ru-RU" dirty="0"/>
              <a:t>климатической </a:t>
            </a:r>
            <a:r>
              <a:rPr lang="ru-RU" dirty="0" smtClean="0"/>
              <a:t>зоне (6 зон, обобщенных по высоте над уровнем моря, температуре и солнечному излучению), </a:t>
            </a:r>
          </a:p>
          <a:p>
            <a:pPr lvl="1"/>
            <a:r>
              <a:rPr lang="ru-RU" dirty="0" smtClean="0"/>
              <a:t>по каждому </a:t>
            </a:r>
            <a:r>
              <a:rPr lang="ru-RU" dirty="0"/>
              <a:t>типу </a:t>
            </a:r>
            <a:r>
              <a:rPr lang="ru-RU" dirty="0" smtClean="0"/>
              <a:t>здания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Например, для многоквартирного здания в городе Бишкек (2 </a:t>
            </a:r>
            <a:r>
              <a:rPr lang="ru-RU" dirty="0" err="1" smtClean="0"/>
              <a:t>климатзона</a:t>
            </a:r>
            <a:r>
              <a:rPr lang="ru-RU" dirty="0" smtClean="0"/>
              <a:t>)  потребление энергии для отопления должно быть </a:t>
            </a:r>
            <a:r>
              <a:rPr lang="ru-RU" dirty="0" smtClean="0">
                <a:solidFill>
                  <a:schemeClr val="accent4"/>
                </a:solidFill>
              </a:rPr>
              <a:t>не более 39 </a:t>
            </a:r>
            <a:r>
              <a:rPr lang="ru-RU" dirty="0" err="1" smtClean="0">
                <a:solidFill>
                  <a:schemeClr val="accent4"/>
                </a:solidFill>
              </a:rPr>
              <a:t>кВтч</a:t>
            </a:r>
            <a:r>
              <a:rPr lang="ru-RU" dirty="0" smtClean="0">
                <a:solidFill>
                  <a:schemeClr val="accent4"/>
                </a:solidFill>
              </a:rPr>
              <a:t>/м</a:t>
            </a:r>
            <a:r>
              <a:rPr lang="ru-RU" baseline="30000" dirty="0" smtClean="0">
                <a:solidFill>
                  <a:schemeClr val="accent4"/>
                </a:solidFill>
              </a:rPr>
              <a:t>2</a:t>
            </a:r>
            <a:r>
              <a:rPr lang="ru-RU" dirty="0" smtClean="0">
                <a:solidFill>
                  <a:schemeClr val="accent4"/>
                </a:solidFill>
              </a:rPr>
              <a:t> в год (класс </a:t>
            </a:r>
            <a:r>
              <a:rPr lang="en-US" dirty="0" smtClean="0">
                <a:solidFill>
                  <a:schemeClr val="accent4"/>
                </a:solidFill>
              </a:rPr>
              <a:t>B</a:t>
            </a:r>
            <a:r>
              <a:rPr lang="ru-RU" dirty="0" smtClean="0">
                <a:solidFill>
                  <a:schemeClr val="accent4"/>
                </a:solidFill>
              </a:rPr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Овал 2"/>
          <p:cNvSpPr/>
          <p:nvPr/>
        </p:nvSpPr>
        <p:spPr>
          <a:xfrm>
            <a:off x="7675110" y="4369623"/>
            <a:ext cx="504967" cy="306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7489" t="28995" r="17255" b="48319"/>
          <a:stretch/>
        </p:blipFill>
        <p:spPr bwMode="auto">
          <a:xfrm>
            <a:off x="9916869" y="149092"/>
            <a:ext cx="1637731" cy="16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Институт независимых специалистов в сфере энергоэффективности зданий 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8714"/>
          </a:xfrm>
        </p:spPr>
        <p:txBody>
          <a:bodyPr>
            <a:normAutofit fontScale="92500" lnSpcReduction="10000"/>
          </a:bodyPr>
          <a:lstStyle/>
          <a:p>
            <a:r>
              <a:rPr lang="ru-RU" sz="1600" i="1" dirty="0" smtClean="0"/>
              <a:t>(проект Положения – в Правительстве Кыргызской Республики)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Специалисты (энергетическая сертификация зданий):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имеющие </a:t>
            </a:r>
            <a:r>
              <a:rPr lang="ru-RU" b="1" dirty="0"/>
              <a:t>высшее техническое образование</a:t>
            </a:r>
            <a:r>
              <a:rPr lang="ru-RU" dirty="0"/>
              <a:t> в области энергетики, теплоснабжения, или жилищно-гражданского </a:t>
            </a:r>
            <a:r>
              <a:rPr lang="ru-RU" dirty="0" smtClean="0"/>
              <a:t>строительства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/>
              <a:t>не менее 5 лет опыта </a:t>
            </a:r>
            <a:r>
              <a:rPr lang="ru-RU" dirty="0"/>
              <a:t>в области энергетики, проектирования, строительства, эксплуатации, оценки и расчета наружных ограждающих конструкций здания и его инженерно-технических систем, анализа свойств и особенностей здания по энергетическому потреблению</a:t>
            </a:r>
          </a:p>
          <a:p>
            <a:r>
              <a:rPr lang="ru-RU" dirty="0" smtClean="0"/>
              <a:t>Проходят тестирование и собеседование в Госстрое КР </a:t>
            </a:r>
          </a:p>
          <a:p>
            <a:r>
              <a:rPr lang="ru-RU" dirty="0" smtClean="0"/>
              <a:t>Получают квалификационный сертификат и доступ в информационную систему (реестр)</a:t>
            </a:r>
          </a:p>
          <a:p>
            <a:r>
              <a:rPr lang="ru-RU" dirty="0" smtClean="0"/>
              <a:t>Проводят энергетическую сертификацию на основе договоров, в условиях свободного рынка</a:t>
            </a:r>
          </a:p>
          <a:p>
            <a:endParaRPr lang="ru-RU" dirty="0" smtClean="0"/>
          </a:p>
          <a:p>
            <a:r>
              <a:rPr lang="ru-RU" dirty="0" smtClean="0"/>
              <a:t>Максимальная цена за услуги определяется Методикой определения цены (Сборник цен №7) </a:t>
            </a:r>
            <a:endParaRPr lang="ru-RU" dirty="0"/>
          </a:p>
        </p:txBody>
      </p:sp>
      <p:pic>
        <p:nvPicPr>
          <p:cNvPr id="8" name="Picture 10" descr="C:\Users\UNISON\Desktop\САМР Форум\oblojk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8451" y="1838878"/>
            <a:ext cx="622097" cy="880196"/>
          </a:xfrm>
          <a:prstGeom prst="rect">
            <a:avLst/>
          </a:prstGeom>
          <a:noFill/>
        </p:spPr>
      </p:pic>
      <p:pic>
        <p:nvPicPr>
          <p:cNvPr id="9" name="Picture 4" descr="C:\Users\UNISON\Desktop\САМР Форум\oblojk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2776" y="1842543"/>
            <a:ext cx="620402" cy="877798"/>
          </a:xfrm>
          <a:prstGeom prst="rect">
            <a:avLst/>
          </a:prstGeom>
          <a:noFill/>
        </p:spPr>
      </p:pic>
      <p:pic>
        <p:nvPicPr>
          <p:cNvPr id="10" name="Picture 8" descr="C:\Users\UNISON\Desktop\САМР Форум\oblojk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7644" y="1841274"/>
            <a:ext cx="620403" cy="877800"/>
          </a:xfrm>
          <a:prstGeom prst="rect">
            <a:avLst/>
          </a:prstGeom>
          <a:noFill/>
        </p:spPr>
      </p:pic>
      <p:pic>
        <p:nvPicPr>
          <p:cNvPr id="11" name="Picture 2" descr="C:\Users\UNISON\Desktop\САМР Форум\oblojki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4381" y="1841274"/>
            <a:ext cx="621299" cy="879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9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00" y="794331"/>
            <a:ext cx="10368000" cy="61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Энергетическая сертификация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000" y="2162250"/>
            <a:ext cx="6880872" cy="410175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 </a:t>
            </a:r>
            <a:r>
              <a:rPr lang="ru-RU" b="1" dirty="0"/>
              <a:t>сертификации </a:t>
            </a:r>
            <a:r>
              <a:rPr lang="ru-RU" dirty="0"/>
              <a:t>–</a:t>
            </a:r>
            <a:r>
              <a:rPr lang="ru-RU" sz="1900" dirty="0"/>
              <a:t>дать характеристику потребления зданием энергоресурсов, выявить потенциал энергосбережения и предложить меры собственнику здания</a:t>
            </a:r>
          </a:p>
          <a:p>
            <a:pPr lvl="1"/>
            <a:r>
              <a:rPr lang="ru-RU" b="1" dirty="0"/>
              <a:t>Обязательна</a:t>
            </a:r>
            <a:r>
              <a:rPr lang="ru-RU" dirty="0"/>
              <a:t>  – для жилых, общественных, административных и непромышленных зданий раз в 10 лет или при реновации</a:t>
            </a:r>
          </a:p>
          <a:p>
            <a:pPr lvl="1"/>
            <a:r>
              <a:rPr lang="ru-RU" b="1" dirty="0"/>
              <a:t>Добровольная</a:t>
            </a:r>
            <a:r>
              <a:rPr lang="ru-RU" dirty="0"/>
              <a:t> – для других зданий и сооружений </a:t>
            </a:r>
          </a:p>
          <a:p>
            <a:pPr marL="0" lvl="1" indent="0">
              <a:buNone/>
            </a:pPr>
            <a:endParaRPr lang="ru-RU" dirty="0" smtClean="0"/>
          </a:p>
          <a:p>
            <a:pPr marL="0" lvl="1" indent="0">
              <a:buNone/>
            </a:pPr>
            <a:r>
              <a:rPr lang="ru-RU" dirty="0" smtClean="0"/>
              <a:t>Осуществляется:</a:t>
            </a:r>
          </a:p>
          <a:p>
            <a:pPr lvl="1"/>
            <a:r>
              <a:rPr lang="ru-RU" b="1" dirty="0" smtClean="0"/>
              <a:t>сертифицированными </a:t>
            </a:r>
            <a:r>
              <a:rPr lang="ru-RU" b="1" dirty="0"/>
              <a:t>специалистами </a:t>
            </a:r>
            <a:r>
              <a:rPr lang="ru-RU" dirty="0"/>
              <a:t>на основе договора между собственником здания и сертифицированным специалистом.</a:t>
            </a:r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r>
              <a:rPr lang="ru-RU" dirty="0" smtClean="0"/>
              <a:t>Важно: Обязателен только факт сертификации, но не исполнение рекомендаций для повышения энергоэффективности здания. </a:t>
            </a:r>
            <a:endParaRPr lang="ru-RU" dirty="0"/>
          </a:p>
          <a:p>
            <a:pPr marL="0" lvl="1" indent="0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495" y="1171575"/>
            <a:ext cx="3988460" cy="50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15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0986068"/>
              </p:ext>
            </p:extLst>
          </p:nvPr>
        </p:nvGraphicFramePr>
        <p:xfrm>
          <a:off x="109183" y="2300288"/>
          <a:ext cx="7291742" cy="440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Система учета данных (реестр)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79" y="1737360"/>
            <a:ext cx="857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(проект Положения – в Правительстве Кыргызской Республики)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7489" t="28995" r="17255" b="48319"/>
          <a:stretch/>
        </p:blipFill>
        <p:spPr bwMode="auto">
          <a:xfrm>
            <a:off x="3640754" y="4542561"/>
            <a:ext cx="1411968" cy="14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61338" y="2300288"/>
            <a:ext cx="4897275" cy="3657598"/>
          </a:xfrm>
        </p:spPr>
        <p:txBody>
          <a:bodyPr/>
          <a:lstStyle/>
          <a:p>
            <a:r>
              <a:rPr lang="ru-RU" dirty="0" smtClean="0"/>
              <a:t>Многоуровневая система доступа</a:t>
            </a:r>
          </a:p>
          <a:p>
            <a:r>
              <a:rPr lang="ru-RU" dirty="0" smtClean="0"/>
              <a:t>Под координацией Госстроя КР </a:t>
            </a:r>
          </a:p>
          <a:p>
            <a:r>
              <a:rPr lang="ru-RU" dirty="0" smtClean="0"/>
              <a:t>Информационный портал для общественности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8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Требования к энергоэффективности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Распоряжение №118 от 17-07-2018 «О техническом регламенте Евразийского экономического союза «О требованиях к энергетической эффективности энергопотребляющих устройств»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КПД для двигателей (от 72% до 94%, в зависимости от </a:t>
            </a:r>
            <a:r>
              <a:rPr lang="ru-RU" dirty="0" err="1" smtClean="0"/>
              <a:t>полюсности</a:t>
            </a:r>
            <a:r>
              <a:rPr lang="ru-RU" dirty="0" smtClean="0"/>
              <a:t> и мощности),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энергоэффективность для кондиционеров, звуковая мощность, потребляемая мощность в режиме </a:t>
            </a:r>
            <a:r>
              <a:rPr lang="en-US" dirty="0" smtClean="0"/>
              <a:t>stand-by</a:t>
            </a:r>
            <a:endParaRPr lang="ru-R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режим для вентиляторов,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индекс энергоэффективности для холодильных приборов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24131" y="3370997"/>
            <a:ext cx="4701199" cy="27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109" y="7937"/>
            <a:ext cx="10058400" cy="1450757"/>
          </a:xfrm>
        </p:spPr>
        <p:txBody>
          <a:bodyPr/>
          <a:lstStyle/>
          <a:p>
            <a:r>
              <a:rPr lang="ru-RU" dirty="0" smtClean="0"/>
              <a:t>6. Строительные нормы и правила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03317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ru-RU" sz="2000" dirty="0"/>
              <a:t>Все строительные нормы </a:t>
            </a:r>
            <a:r>
              <a:rPr lang="ru-RU" sz="2000" dirty="0" smtClean="0"/>
              <a:t>утратили </a:t>
            </a:r>
            <a:r>
              <a:rPr lang="ru-RU" sz="2000" dirty="0"/>
              <a:t>статус обязательных, и устаревают с течением времени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СНиП 23-01-2013 «Тепловая </a:t>
            </a:r>
            <a:r>
              <a:rPr lang="ru-RU" dirty="0"/>
              <a:t>защита зданий</a:t>
            </a:r>
            <a:r>
              <a:rPr lang="ru-RU" dirty="0" smtClean="0"/>
              <a:t>» </a:t>
            </a:r>
          </a:p>
          <a:p>
            <a:pPr lvl="1"/>
            <a:r>
              <a:rPr lang="ru-RU" dirty="0" smtClean="0"/>
              <a:t>СНИП </a:t>
            </a:r>
            <a:r>
              <a:rPr lang="ru-RU" dirty="0"/>
              <a:t>2.04.05-91 * </a:t>
            </a:r>
            <a:r>
              <a:rPr lang="ru-RU" dirty="0" smtClean="0"/>
              <a:t>«</a:t>
            </a:r>
            <a:r>
              <a:rPr lang="ru-RU" dirty="0"/>
              <a:t>Отопление, вентиляция и </a:t>
            </a:r>
            <a:r>
              <a:rPr lang="ru-RU" dirty="0" smtClean="0"/>
              <a:t>кондиционирование»</a:t>
            </a:r>
          </a:p>
          <a:p>
            <a:pPr lvl="1"/>
            <a:r>
              <a:rPr lang="ru-RU" dirty="0" smtClean="0"/>
              <a:t>МСН </a:t>
            </a:r>
            <a:r>
              <a:rPr lang="ru-RU" dirty="0"/>
              <a:t>2.04-05-95 Естественное и искусственное освещение; </a:t>
            </a:r>
            <a:endParaRPr lang="ru-RU" dirty="0" smtClean="0"/>
          </a:p>
          <a:p>
            <a:pPr lvl="1"/>
            <a:r>
              <a:rPr lang="ru-RU" dirty="0" smtClean="0"/>
              <a:t>МСН </a:t>
            </a:r>
            <a:r>
              <a:rPr lang="ru-RU" dirty="0"/>
              <a:t>2.02-01-97 Пожарная безопасность зданий и </a:t>
            </a:r>
            <a:r>
              <a:rPr lang="ru-RU" dirty="0" smtClean="0"/>
              <a:t>сооружений</a:t>
            </a:r>
            <a:r>
              <a:rPr lang="ru-RU" dirty="0"/>
              <a:t>;</a:t>
            </a:r>
            <a:endParaRPr lang="ru-RU" dirty="0" smtClean="0"/>
          </a:p>
          <a:p>
            <a:pPr lvl="1"/>
            <a:r>
              <a:rPr lang="ru-RU" dirty="0" smtClean="0"/>
              <a:t>Общие </a:t>
            </a:r>
            <a:r>
              <a:rPr lang="ru-RU" dirty="0" err="1" smtClean="0"/>
              <a:t>СНиПЫ</a:t>
            </a:r>
            <a:r>
              <a:rPr lang="ru-RU" dirty="0" smtClean="0"/>
              <a:t> по общественным зданиям и сооружениям – 2001 г.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Нет специальных требований к проектированию солнечных систем (коллектора, фотоэлектрические панели) - дизайн, оценка эффективности регулируется на основе знаний и опыта проектировщиков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AutoShape 2" descr="Картинки по запросу фотопанели на здан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лнечные батареи: классификация + обзор панелей отечественных произв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02" y="4901779"/>
            <a:ext cx="1959819" cy="16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ww.encorsola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7" y="4901779"/>
            <a:ext cx="3380539" cy="16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p.cian.site/images/4/993/282/eco-life-vesna-izhevsk-jk-282399465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63" y="4901779"/>
            <a:ext cx="4000300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3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814" y="0"/>
            <a:ext cx="10058400" cy="1450757"/>
          </a:xfrm>
        </p:spPr>
        <p:txBody>
          <a:bodyPr/>
          <a:lstStyle/>
          <a:p>
            <a:r>
              <a:rPr lang="ru-RU" dirty="0" smtClean="0"/>
              <a:t>7. Контроль и штрафы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Согласно Кодексу о нарушениях (13 апреля 2017 </a:t>
            </a:r>
            <a:r>
              <a:rPr lang="ru-RU" dirty="0"/>
              <a:t>года № </a:t>
            </a:r>
            <a:r>
              <a:rPr lang="ru-RU" dirty="0" smtClean="0"/>
              <a:t>58, статья 274): </a:t>
            </a:r>
            <a:endParaRPr lang="ru-RU" dirty="0"/>
          </a:p>
          <a:p>
            <a:pPr lvl="1"/>
            <a:r>
              <a:rPr lang="ru-RU" sz="2000" dirty="0" smtClean="0"/>
              <a:t>Нарушение </a:t>
            </a:r>
            <a:r>
              <a:rPr lang="ru-RU" sz="2000" dirty="0"/>
              <a:t>правил внедрения в производство новых технологий или оборудования в части </a:t>
            </a:r>
            <a:r>
              <a:rPr lang="ru-RU" sz="2000" b="1" dirty="0"/>
              <a:t>соответствия требованиям энергетических стандартов</a:t>
            </a:r>
            <a:r>
              <a:rPr lang="ru-RU" sz="2000" dirty="0"/>
              <a:t> или </a:t>
            </a:r>
            <a:r>
              <a:rPr lang="ru-RU" sz="2000" b="1" dirty="0"/>
              <a:t>нарушение требований энергосбережения во время проектирования, строительства или реконструкции, введения в действие, эксплуатации объектов </a:t>
            </a:r>
            <a:r>
              <a:rPr lang="ru-RU" sz="2000" dirty="0" smtClean="0"/>
              <a:t>- влечет </a:t>
            </a:r>
            <a:r>
              <a:rPr lang="ru-RU" sz="2000" dirty="0"/>
              <a:t>наложение штрафа 4 </a:t>
            </a:r>
            <a:r>
              <a:rPr lang="ru-RU" sz="2000" dirty="0" smtClean="0"/>
              <a:t>категории.</a:t>
            </a:r>
          </a:p>
          <a:p>
            <a:pPr lvl="1"/>
            <a:r>
              <a:rPr lang="ru-RU" dirty="0" smtClean="0"/>
              <a:t>Нарушение </a:t>
            </a:r>
            <a:r>
              <a:rPr lang="ru-RU" dirty="0"/>
              <a:t>порядка проведения энергетической экспертизы или подготовки экспертных заключений или невыполнение требований государственной </a:t>
            </a:r>
            <a:r>
              <a:rPr lang="ru-RU" dirty="0" err="1" smtClean="0"/>
              <a:t>энергоэкспертизы</a:t>
            </a:r>
            <a:r>
              <a:rPr lang="ru-RU" dirty="0" smtClean="0"/>
              <a:t> - штраф </a:t>
            </a:r>
            <a:r>
              <a:rPr lang="ru-RU" dirty="0"/>
              <a:t>4 </a:t>
            </a:r>
            <a:r>
              <a:rPr lang="ru-RU" dirty="0" smtClean="0"/>
              <a:t>категории.</a:t>
            </a:r>
          </a:p>
          <a:p>
            <a:pPr lvl="1"/>
            <a:r>
              <a:rPr lang="ru-RU" dirty="0" smtClean="0"/>
              <a:t>Нарушение </a:t>
            </a:r>
            <a:r>
              <a:rPr lang="ru-RU" dirty="0"/>
              <a:t>правил поддержания или повышения технического уровня энергосберегающего оборудования или систем энергоснабжения </a:t>
            </a:r>
            <a:r>
              <a:rPr lang="ru-RU" dirty="0" smtClean="0"/>
              <a:t>- предупреждение </a:t>
            </a:r>
            <a:r>
              <a:rPr lang="ru-RU" dirty="0"/>
              <a:t>или </a:t>
            </a:r>
            <a:r>
              <a:rPr lang="ru-RU" dirty="0" smtClean="0"/>
              <a:t>штраф </a:t>
            </a:r>
            <a:r>
              <a:rPr lang="ru-RU" dirty="0"/>
              <a:t>1 </a:t>
            </a:r>
            <a:r>
              <a:rPr lang="ru-RU" dirty="0" smtClean="0"/>
              <a:t>категории</a:t>
            </a:r>
          </a:p>
          <a:p>
            <a:pPr lvl="1"/>
            <a:r>
              <a:rPr lang="ru-RU" dirty="0" smtClean="0"/>
              <a:t>Нарушение </a:t>
            </a:r>
            <a:r>
              <a:rPr lang="ru-RU" dirty="0"/>
              <a:t>правил установления норм удельных затрат топливно-энергетических ресурсов или превышение таких норм </a:t>
            </a:r>
            <a:r>
              <a:rPr lang="ru-RU" dirty="0" smtClean="0"/>
              <a:t>- штрафа </a:t>
            </a:r>
            <a:r>
              <a:rPr lang="ru-RU" dirty="0"/>
              <a:t>4 </a:t>
            </a:r>
            <a:r>
              <a:rPr lang="ru-RU" dirty="0" smtClean="0"/>
              <a:t>категории.</a:t>
            </a:r>
          </a:p>
          <a:p>
            <a:pPr marL="201168" lvl="1" indent="0">
              <a:buNone/>
            </a:pPr>
            <a:r>
              <a:rPr lang="ru-RU" sz="1400" dirty="0"/>
              <a:t>4</a:t>
            </a:r>
            <a:r>
              <a:rPr lang="ru-RU" sz="1400" dirty="0" smtClean="0"/>
              <a:t> категория:</a:t>
            </a:r>
          </a:p>
          <a:p>
            <a:pPr lvl="1"/>
            <a:r>
              <a:rPr lang="ru-RU" sz="1400" dirty="0"/>
              <a:t> для физических лиц - 75 расчетных показателей, </a:t>
            </a:r>
            <a:endParaRPr lang="ru-RU" sz="1400" dirty="0" smtClean="0"/>
          </a:p>
          <a:p>
            <a:pPr lvl="1"/>
            <a:r>
              <a:rPr lang="ru-RU" sz="1400" dirty="0" smtClean="0"/>
              <a:t>для </a:t>
            </a:r>
            <a:r>
              <a:rPr lang="ru-RU" sz="1400" dirty="0"/>
              <a:t>юридических лиц - 230 расчетных показателей;</a:t>
            </a:r>
          </a:p>
        </p:txBody>
      </p:sp>
    </p:spTree>
    <p:extLst>
      <p:ext uri="{BB962C8B-B14F-4D97-AF65-F5344CB8AC3E}">
        <p14:creationId xmlns:p14="http://schemas.microsoft.com/office/powerpoint/2010/main" val="337435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18364"/>
            <a:ext cx="10058400" cy="1450757"/>
          </a:xfrm>
        </p:spPr>
        <p:txBody>
          <a:bodyPr/>
          <a:lstStyle/>
          <a:p>
            <a:r>
              <a:rPr lang="ru-RU" dirty="0" smtClean="0"/>
              <a:t>В целом: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Законодательство в сфере энергетической эффективности зданий активно развивается (набирает обороты) </a:t>
            </a:r>
          </a:p>
          <a:p>
            <a:r>
              <a:rPr lang="ru-RU" dirty="0" smtClean="0"/>
              <a:t>Идет активная гармонизация в установлении</a:t>
            </a:r>
            <a:r>
              <a:rPr lang="en-US" dirty="0" smtClean="0"/>
              <a:t>/</a:t>
            </a:r>
            <a:r>
              <a:rPr lang="ru-RU" dirty="0" smtClean="0"/>
              <a:t>усилении требований к энергоэффективности в других секторах и направлениях (</a:t>
            </a:r>
            <a:r>
              <a:rPr lang="ru-RU" dirty="0" err="1" smtClean="0"/>
              <a:t>госзакупки</a:t>
            </a:r>
            <a:r>
              <a:rPr lang="ru-RU" dirty="0" smtClean="0"/>
              <a:t>, бытовые приборы, сертификация продукции)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Динамичное развитие рынка технологий и материалов подкрепляет исполнение законодательства </a:t>
            </a:r>
          </a:p>
          <a:p>
            <a:r>
              <a:rPr lang="ru-RU" dirty="0" smtClean="0"/>
              <a:t>Актуализация технических норм и правил – запаздывает, необходимо ускорение</a:t>
            </a:r>
          </a:p>
          <a:p>
            <a:r>
              <a:rPr lang="ru-RU" dirty="0" smtClean="0"/>
              <a:t>Исполнение </a:t>
            </a:r>
            <a:r>
              <a:rPr lang="ru-RU" dirty="0"/>
              <a:t>закона – требование времени и рынка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96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Юнисон Групп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Независимая консалтинговая организация, </a:t>
            </a:r>
          </a:p>
          <a:p>
            <a:r>
              <a:rPr lang="ru-RU" dirty="0" smtClean="0"/>
              <a:t>В Кыргызстане – с 2002 года,  </a:t>
            </a:r>
          </a:p>
          <a:p>
            <a:r>
              <a:rPr lang="ru-RU" dirty="0" smtClean="0"/>
              <a:t>Консультант по оценке энергетической эффективности жилых и общественных зданий в Армении, России, Казахстане, с 2006 года</a:t>
            </a:r>
          </a:p>
          <a:p>
            <a:r>
              <a:rPr lang="ru-RU" dirty="0" smtClean="0"/>
              <a:t>Консультант Госстроя КР по законодательству по энергоэффективности зданий, с 2009 года, Правительства Таджикистана – с 2015 года, </a:t>
            </a:r>
          </a:p>
          <a:p>
            <a:r>
              <a:rPr lang="ru-RU" dirty="0" smtClean="0"/>
              <a:t>Консультант Европейского союза (с 2006),  ЕБРР(с 2009), ВБ(с 2015) по </a:t>
            </a:r>
            <a:r>
              <a:rPr lang="ru-RU" dirty="0" err="1" smtClean="0"/>
              <a:t>энергоисследованию</a:t>
            </a:r>
            <a:r>
              <a:rPr lang="ru-RU" dirty="0" smtClean="0"/>
              <a:t> общественных и административных зданий, </a:t>
            </a:r>
          </a:p>
          <a:p>
            <a:r>
              <a:rPr lang="ru-RU" dirty="0" err="1" smtClean="0"/>
              <a:t>Реализатор</a:t>
            </a:r>
            <a:r>
              <a:rPr lang="ru-RU" dirty="0" smtClean="0"/>
              <a:t> Программы финансирования устойчивой энергии в Кыргызстане (</a:t>
            </a:r>
            <a:r>
              <a:rPr lang="en-US" dirty="0" err="1" smtClean="0"/>
              <a:t>KyrSEFF</a:t>
            </a:r>
            <a:r>
              <a:rPr lang="en-US" dirty="0" smtClean="0"/>
              <a:t>)</a:t>
            </a:r>
            <a:r>
              <a:rPr lang="ru-RU" dirty="0" smtClean="0"/>
              <a:t>, с 2013 года (в консорциуме)</a:t>
            </a:r>
          </a:p>
          <a:p>
            <a:r>
              <a:rPr lang="ru-RU" dirty="0" smtClean="0"/>
              <a:t>Сертифицированный консультант </a:t>
            </a:r>
            <a:r>
              <a:rPr lang="en-US" dirty="0" smtClean="0"/>
              <a:t>ISO 50001 (c 2017 </a:t>
            </a:r>
            <a:r>
              <a:rPr lang="ru-RU" dirty="0" smtClean="0"/>
              <a:t>г.)</a:t>
            </a:r>
            <a:endParaRPr lang="ru-RU" dirty="0"/>
          </a:p>
        </p:txBody>
      </p:sp>
      <p:pic>
        <p:nvPicPr>
          <p:cNvPr id="6" name="Изображение 2" descr="Macintosh HD:Users:melisande:Desktop:UNISON:Unison Group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81" y="178229"/>
            <a:ext cx="2861689" cy="148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1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261" y="2976325"/>
            <a:ext cx="6686834" cy="1206275"/>
          </a:xfrm>
        </p:spPr>
        <p:txBody>
          <a:bodyPr/>
          <a:lstStyle/>
          <a:p>
            <a:r>
              <a:rPr lang="ru-RU" dirty="0" smtClean="0"/>
              <a:t>Вопросы?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00" y="978233"/>
            <a:ext cx="10368000" cy="61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«столпы» управления </a:t>
            </a:r>
            <a:r>
              <a:rPr lang="ru-RU" dirty="0" err="1" smtClean="0"/>
              <a:t>энергоэффективностью</a:t>
            </a:r>
            <a:endParaRPr lang="ru-RU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16761"/>
              </p:ext>
            </p:extLst>
          </p:nvPr>
        </p:nvGraphicFramePr>
        <p:xfrm>
          <a:off x="730055" y="1924334"/>
          <a:ext cx="10924063" cy="386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30055" y="5847709"/>
            <a:ext cx="10924063" cy="3799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потенциала, информирование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373362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в Европе?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99198"/>
            <a:ext cx="7951397" cy="2974135"/>
          </a:xfrm>
        </p:spPr>
        <p:txBody>
          <a:bodyPr/>
          <a:lstStyle/>
          <a:p>
            <a:r>
              <a:rPr lang="ru-RU" dirty="0" smtClean="0"/>
              <a:t>Директива по энергетической эффективности зданий (</a:t>
            </a:r>
            <a:r>
              <a:rPr lang="en-US" dirty="0" smtClean="0"/>
              <a:t>EPBD)</a:t>
            </a:r>
            <a:r>
              <a:rPr lang="ru-RU" dirty="0"/>
              <a:t>,</a:t>
            </a:r>
            <a:endParaRPr lang="ru-RU" dirty="0" smtClean="0"/>
          </a:p>
          <a:p>
            <a:r>
              <a:rPr lang="ru-RU" dirty="0" smtClean="0"/>
              <a:t>Запущена в 2002 году, и изменялась несколько раз с ужесточением требованием, и расширением сферы действия (2010, 2016);</a:t>
            </a:r>
          </a:p>
          <a:p>
            <a:r>
              <a:rPr lang="ru-RU" dirty="0" smtClean="0"/>
              <a:t>Цель – сбор данных и информирование потребителей об энергопотреблении зданий, </a:t>
            </a:r>
            <a:r>
              <a:rPr lang="ru-RU" b="1" dirty="0" smtClean="0"/>
              <a:t>сокращение энергопотребления и выбросов парниковых газов для выполнения обязательств по Киотскому протоколу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9" y="1212688"/>
            <a:ext cx="2885067" cy="462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в странах ЦА?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3155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Россия</a:t>
            </a:r>
            <a:r>
              <a:rPr lang="ru-RU" dirty="0" smtClean="0"/>
              <a:t>  - Закон «Об энергосбережении и повышении энергоэффективности..» + более 300 НПА и стандартов за последние 5 лет</a:t>
            </a:r>
          </a:p>
          <a:p>
            <a:r>
              <a:rPr lang="ru-RU" b="1" dirty="0" smtClean="0"/>
              <a:t>Казахстан</a:t>
            </a:r>
            <a:r>
              <a:rPr lang="ru-RU" dirty="0" smtClean="0"/>
              <a:t> – </a:t>
            </a:r>
            <a:r>
              <a:rPr lang="ru-RU" dirty="0"/>
              <a:t>обязательное </a:t>
            </a:r>
            <a:r>
              <a:rPr lang="ru-RU" dirty="0" err="1"/>
              <a:t>энергообследование</a:t>
            </a:r>
            <a:r>
              <a:rPr lang="ru-RU" dirty="0" smtClean="0"/>
              <a:t>, реестр крупных </a:t>
            </a:r>
            <a:r>
              <a:rPr lang="ru-RU" dirty="0" err="1" smtClean="0"/>
              <a:t>энергопотребителей</a:t>
            </a:r>
            <a:r>
              <a:rPr lang="ru-RU" dirty="0" smtClean="0"/>
              <a:t>, институт </a:t>
            </a:r>
            <a:r>
              <a:rPr lang="ru-RU" dirty="0" err="1" smtClean="0"/>
              <a:t>энергоаудиторов</a:t>
            </a:r>
            <a:r>
              <a:rPr lang="ru-RU" dirty="0" smtClean="0"/>
              <a:t>, стандартизация по </a:t>
            </a:r>
            <a:r>
              <a:rPr lang="en-US" dirty="0" smtClean="0"/>
              <a:t>EN</a:t>
            </a:r>
            <a:r>
              <a:rPr lang="ru-RU" dirty="0" smtClean="0"/>
              <a:t> </a:t>
            </a:r>
            <a:r>
              <a:rPr lang="en-US" dirty="0" smtClean="0"/>
              <a:t>ISO</a:t>
            </a:r>
            <a:r>
              <a:rPr lang="ru-RU" dirty="0" smtClean="0"/>
              <a:t> 50001, и пр.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ведется работа по развитию рынка </a:t>
            </a:r>
            <a:r>
              <a:rPr lang="ru-RU" dirty="0" err="1"/>
              <a:t>энергосервисных</a:t>
            </a:r>
            <a:r>
              <a:rPr lang="ru-RU" dirty="0"/>
              <a:t> услуг в Казахстане в рамках 59 шага Плана Наций «100 шагов по реализации пяти институциональных реформ» «Привлечение стратегических инвесторов в сферу энергосбережения через </a:t>
            </a:r>
            <a:r>
              <a:rPr lang="ru-RU" dirty="0" err="1"/>
              <a:t>международно</a:t>
            </a:r>
            <a:r>
              <a:rPr lang="ru-RU" dirty="0"/>
              <a:t> признанный механизм </a:t>
            </a:r>
            <a:r>
              <a:rPr lang="ru-RU" dirty="0" err="1"/>
              <a:t>энергосервисных</a:t>
            </a:r>
            <a:r>
              <a:rPr lang="ru-RU" dirty="0"/>
              <a:t> договоров»;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 рынке энергоэффективности деятельностью занимаются 135 </a:t>
            </a:r>
            <a:r>
              <a:rPr lang="ru-RU" dirty="0" err="1"/>
              <a:t>энергоаудиторских</a:t>
            </a:r>
            <a:r>
              <a:rPr lang="ru-RU" dirty="0"/>
              <a:t> организаций, аттестованы 290 </a:t>
            </a:r>
            <a:r>
              <a:rPr lang="ru-RU" dirty="0" err="1"/>
              <a:t>энергоаудиторов</a:t>
            </a:r>
            <a:r>
              <a:rPr lang="ru-RU" dirty="0" smtClean="0"/>
              <a:t>;</a:t>
            </a:r>
          </a:p>
          <a:p>
            <a:r>
              <a:rPr lang="ru-RU" b="1" dirty="0"/>
              <a:t>Таджикистан</a:t>
            </a:r>
            <a:r>
              <a:rPr lang="ru-RU" dirty="0"/>
              <a:t> – </a:t>
            </a:r>
            <a:r>
              <a:rPr lang="ru-RU" dirty="0" smtClean="0"/>
              <a:t>активное финансирование по климатической линии (кредиты и гранты), активная политическая позиция, Закон </a:t>
            </a:r>
            <a:r>
              <a:rPr lang="ru-RU" dirty="0"/>
              <a:t>«Об энергосбережении и повышении энергоэффективности» – в процессе </a:t>
            </a:r>
            <a:r>
              <a:rPr lang="ru-RU" dirty="0" smtClean="0"/>
              <a:t>совершенствования </a:t>
            </a:r>
            <a:endParaRPr lang="ru-RU" dirty="0"/>
          </a:p>
          <a:p>
            <a:r>
              <a:rPr lang="ru-RU" b="1" dirty="0" smtClean="0"/>
              <a:t>Узбекистан</a:t>
            </a:r>
            <a:r>
              <a:rPr lang="ru-RU" dirty="0" smtClean="0"/>
              <a:t> – Национальная компания по энергосбережению, мониторинг потребления энергоресурсов..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8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94284"/>
            <a:ext cx="10058400" cy="1450757"/>
          </a:xfrm>
        </p:spPr>
        <p:txBody>
          <a:bodyPr/>
          <a:lstStyle/>
          <a:p>
            <a:r>
              <a:rPr lang="ru-RU" dirty="0" smtClean="0"/>
              <a:t>Как работает в Кыргызстане?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67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Закон «Об энергосбережении»</a:t>
            </a:r>
            <a:r>
              <a:rPr lang="ru-RU" dirty="0"/>
              <a:t> (1998 г.) – рамочный закон, в процессе обновления (ГКПЭН)</a:t>
            </a:r>
          </a:p>
          <a:p>
            <a:r>
              <a:rPr lang="ru-RU" b="1" dirty="0"/>
              <a:t>Закон «Об энергоэффективности зданий» </a:t>
            </a:r>
            <a:r>
              <a:rPr lang="ru-RU" dirty="0"/>
              <a:t>(2011 г.)  - установлены минимальные требования, понятие «</a:t>
            </a:r>
            <a:r>
              <a:rPr lang="ru-RU" dirty="0" err="1"/>
              <a:t>энергосертификация</a:t>
            </a:r>
            <a:r>
              <a:rPr lang="ru-RU" dirty="0"/>
              <a:t> зданий», институт независимых специалистов по сертификации </a:t>
            </a:r>
            <a:r>
              <a:rPr lang="ru-RU" dirty="0" smtClean="0"/>
              <a:t>зданий</a:t>
            </a:r>
          </a:p>
          <a:p>
            <a:r>
              <a:rPr lang="ru-RU" dirty="0" smtClean="0"/>
              <a:t>Закон «О возобновляемых источниках энергии» </a:t>
            </a:r>
            <a:endParaRPr lang="ru-RU" dirty="0"/>
          </a:p>
          <a:p>
            <a:r>
              <a:rPr lang="ru-RU" b="1" dirty="0"/>
              <a:t>Программа Правительства «О планировании политики в сфере энергосбережения и энергоэффективности» </a:t>
            </a:r>
            <a:r>
              <a:rPr lang="ru-RU" dirty="0"/>
              <a:t>(2015 г.) </a:t>
            </a:r>
          </a:p>
          <a:p>
            <a:r>
              <a:rPr lang="ru-RU" dirty="0"/>
              <a:t>Ряд подзаконных актов, методик и технических стандартов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Дополнительно: </a:t>
            </a:r>
            <a:endParaRPr lang="ru-RU" dirty="0"/>
          </a:p>
          <a:p>
            <a:pPr lvl="1"/>
            <a:r>
              <a:rPr lang="ru-RU" dirty="0" smtClean="0"/>
              <a:t>Требования ЕЭК ООН к энергоэффективности бытовых приборов</a:t>
            </a:r>
          </a:p>
          <a:p>
            <a:pPr lvl="1"/>
            <a:r>
              <a:rPr lang="ru-RU" dirty="0" smtClean="0"/>
              <a:t>СНиПы </a:t>
            </a:r>
          </a:p>
          <a:p>
            <a:pPr lvl="1"/>
            <a:r>
              <a:rPr lang="ru-RU" dirty="0" smtClean="0"/>
              <a:t>Сопутствующее законодательство: Кодекс о нарушениях КР 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41022" y="2117969"/>
            <a:ext cx="7709902" cy="5058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Picture 3" descr="C:\Users\UNISON\Desktop\САМР Форум\oblojk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137" y="4014085"/>
            <a:ext cx="868908" cy="1233289"/>
          </a:xfrm>
          <a:prstGeom prst="rect">
            <a:avLst/>
          </a:prstGeom>
          <a:noFill/>
        </p:spPr>
      </p:pic>
      <p:pic>
        <p:nvPicPr>
          <p:cNvPr id="10" name="Picture 2" descr="C:\Users\UNISON\Desktop\САМР Форум\obloj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2454" y="4014084"/>
            <a:ext cx="868908" cy="1233289"/>
          </a:xfrm>
          <a:prstGeom prst="rect">
            <a:avLst/>
          </a:prstGeom>
          <a:noFill/>
        </p:spPr>
      </p:pic>
      <p:pic>
        <p:nvPicPr>
          <p:cNvPr id="11" name="Picture 4" descr="C:\Users\UNISON\Desktop\САМР Форум\oblojk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5198" y="4028098"/>
            <a:ext cx="868908" cy="1205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4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10058400" cy="1450757"/>
          </a:xfrm>
        </p:spPr>
        <p:txBody>
          <a:bodyPr/>
          <a:lstStyle/>
          <a:p>
            <a:r>
              <a:rPr lang="ru-RU" dirty="0" smtClean="0"/>
              <a:t>Цель законодательства (здания):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6169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(зафиксирована в законе) </a:t>
            </a:r>
            <a:r>
              <a:rPr lang="ru-RU" dirty="0" smtClean="0"/>
              <a:t>содействие </a:t>
            </a:r>
            <a:r>
              <a:rPr lang="ru-RU" dirty="0"/>
              <a:t>повышению энергетической эффективности зданий с </a:t>
            </a:r>
            <a:r>
              <a:rPr lang="ru-RU" dirty="0" smtClean="0"/>
              <a:t>учетом:</a:t>
            </a:r>
          </a:p>
          <a:p>
            <a:pPr lvl="1"/>
            <a:r>
              <a:rPr lang="ru-RU" dirty="0" smtClean="0"/>
              <a:t>улучшения </a:t>
            </a:r>
            <a:r>
              <a:rPr lang="ru-RU" dirty="0"/>
              <a:t>теплового микроклимата в них, </a:t>
            </a:r>
            <a:endParaRPr lang="ru-RU" dirty="0" smtClean="0"/>
          </a:p>
          <a:p>
            <a:pPr lvl="1"/>
            <a:r>
              <a:rPr lang="ru-RU" dirty="0" smtClean="0"/>
              <a:t>эффективности </a:t>
            </a:r>
            <a:r>
              <a:rPr lang="ru-RU" dirty="0"/>
              <a:t>затрат, </a:t>
            </a:r>
            <a:endParaRPr lang="ru-RU" dirty="0" smtClean="0"/>
          </a:p>
          <a:p>
            <a:pPr lvl="1"/>
            <a:r>
              <a:rPr lang="ru-RU" dirty="0" smtClean="0"/>
              <a:t>снижения использования энергоресурсов</a:t>
            </a:r>
          </a:p>
          <a:p>
            <a:pPr lvl="1"/>
            <a:r>
              <a:rPr lang="ru-RU" dirty="0" smtClean="0"/>
              <a:t>снижения выбросов </a:t>
            </a:r>
            <a:r>
              <a:rPr lang="ru-RU" dirty="0"/>
              <a:t>парниковых газов в атмосферу.</a:t>
            </a:r>
          </a:p>
          <a:p>
            <a:endParaRPr lang="ru-RU" dirty="0" smtClean="0"/>
          </a:p>
          <a:p>
            <a:r>
              <a:rPr lang="ru-RU" sz="1800" i="1" dirty="0"/>
              <a:t>(косвенные) </a:t>
            </a:r>
            <a:r>
              <a:rPr lang="ru-RU" dirty="0" smtClean="0"/>
              <a:t>содействие созданию благоприятного инвестиционного поля для работы со зданиями, предприятиями, в том числе</a:t>
            </a:r>
            <a:r>
              <a:rPr lang="ru-RU" b="1" dirty="0" smtClean="0"/>
              <a:t> через климатические фонды </a:t>
            </a:r>
          </a:p>
          <a:p>
            <a:r>
              <a:rPr lang="ru-RU" sz="1800" i="1" dirty="0"/>
              <a:t>(косвенные) </a:t>
            </a:r>
            <a:r>
              <a:rPr lang="ru-RU" dirty="0" smtClean="0"/>
              <a:t>развитие частного сектора, улучшение эстетического облика городов и населенных пунктов, снижение нагрузки на тепловые и электросети, улучшение качества атмосферного воздуха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1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0"/>
            <a:ext cx="10058400" cy="1450757"/>
          </a:xfrm>
        </p:spPr>
        <p:txBody>
          <a:bodyPr/>
          <a:lstStyle/>
          <a:p>
            <a:r>
              <a:rPr lang="ru-RU" dirty="0" smtClean="0"/>
              <a:t>Сфера действия законодательства: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7829" y="1825624"/>
            <a:ext cx="5584370" cy="44862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здания</a:t>
            </a:r>
            <a:r>
              <a:rPr lang="ru-RU" sz="2400" dirty="0"/>
              <a:t>: жилые, общественные, административные и многофункциональные </a:t>
            </a:r>
            <a:r>
              <a:rPr lang="ru-RU" sz="2400" b="1" dirty="0"/>
              <a:t>непроизводственные, а также </a:t>
            </a:r>
            <a:r>
              <a:rPr lang="ru-RU" sz="2400" b="1" dirty="0" smtClean="0"/>
              <a:t>их </a:t>
            </a:r>
            <a:r>
              <a:rPr lang="ru-RU" sz="2400" b="1" dirty="0"/>
              <a:t>технические системы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000" dirty="0" smtClean="0"/>
              <a:t>За исключением</a:t>
            </a:r>
            <a:r>
              <a:rPr lang="ru-RU" sz="2400" dirty="0" smtClean="0"/>
              <a:t>:</a:t>
            </a:r>
          </a:p>
          <a:p>
            <a:pPr lvl="1"/>
            <a:r>
              <a:rPr lang="ru-RU" sz="1400" dirty="0"/>
              <a:t>индивидуальные жилые здания, общая площадь которых не превышает 150 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;</a:t>
            </a:r>
            <a:endParaRPr lang="ru-RU" sz="1400" dirty="0"/>
          </a:p>
          <a:p>
            <a:pPr lvl="1"/>
            <a:r>
              <a:rPr lang="ru-RU" sz="1400" dirty="0"/>
              <a:t>культовые здания;</a:t>
            </a:r>
          </a:p>
          <a:p>
            <a:pPr lvl="1"/>
            <a:r>
              <a:rPr lang="ru-RU" sz="1400" dirty="0" smtClean="0"/>
              <a:t>объекты </a:t>
            </a:r>
            <a:r>
              <a:rPr lang="ru-RU" sz="1400" dirty="0"/>
              <a:t>культурного </a:t>
            </a:r>
            <a:r>
              <a:rPr lang="ru-RU" sz="1400" dirty="0" smtClean="0"/>
              <a:t>наследия (если </a:t>
            </a:r>
            <a:r>
              <a:rPr lang="ru-RU" sz="1400" dirty="0"/>
              <a:t>выполнение требований </a:t>
            </a:r>
            <a:r>
              <a:rPr lang="ru-RU" sz="1400" dirty="0" smtClean="0"/>
              <a:t>энергоэффективности </a:t>
            </a:r>
            <a:r>
              <a:rPr lang="ru-RU" sz="1400" dirty="0"/>
              <a:t>является невозможным в силу изменения </a:t>
            </a:r>
            <a:r>
              <a:rPr lang="ru-RU" sz="1400" dirty="0" smtClean="0"/>
              <a:t>его </a:t>
            </a:r>
            <a:r>
              <a:rPr lang="ru-RU" sz="1400" dirty="0"/>
              <a:t>внешнего </a:t>
            </a:r>
            <a:r>
              <a:rPr lang="ru-RU" sz="1400" dirty="0" smtClean="0"/>
              <a:t>вида);</a:t>
            </a:r>
            <a:endParaRPr lang="ru-RU" sz="1400" dirty="0"/>
          </a:p>
          <a:p>
            <a:pPr lvl="1"/>
            <a:r>
              <a:rPr lang="ru-RU" sz="1400" dirty="0" smtClean="0"/>
              <a:t>временные </a:t>
            </a:r>
            <a:r>
              <a:rPr lang="ru-RU" sz="1400" dirty="0"/>
              <a:t>объекты некапитального строительства;</a:t>
            </a:r>
          </a:p>
          <a:p>
            <a:pPr lvl="1"/>
            <a:r>
              <a:rPr lang="ru-RU" sz="1400" dirty="0" smtClean="0"/>
              <a:t>дачные </a:t>
            </a:r>
            <a:r>
              <a:rPr lang="ru-RU" sz="1400" dirty="0"/>
              <a:t>дома;</a:t>
            </a:r>
          </a:p>
          <a:p>
            <a:pPr lvl="1"/>
            <a:r>
              <a:rPr lang="ru-RU" sz="1400" dirty="0" smtClean="0"/>
              <a:t>здания </a:t>
            </a:r>
            <a:r>
              <a:rPr lang="ru-RU" sz="1400" dirty="0"/>
              <a:t>и строения вспомогательного </a:t>
            </a:r>
            <a:r>
              <a:rPr lang="ru-RU" sz="1400" dirty="0" smtClean="0"/>
              <a:t>использования.</a:t>
            </a:r>
            <a:endParaRPr lang="ru-RU" sz="1400" dirty="0"/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27617" cy="43513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деятельность</a:t>
            </a:r>
            <a:r>
              <a:rPr lang="ru-RU" sz="2400" dirty="0"/>
              <a:t>, </a:t>
            </a:r>
            <a:r>
              <a:rPr lang="ru-RU" sz="2400" dirty="0" smtClean="0"/>
              <a:t>связанная </a:t>
            </a:r>
            <a:r>
              <a:rPr lang="ru-RU" sz="2400" dirty="0"/>
              <a:t>с энергетической эффективностью зданий, при их:</a:t>
            </a:r>
          </a:p>
          <a:p>
            <a:pPr lvl="1"/>
            <a:r>
              <a:rPr lang="ru-RU" sz="1800" dirty="0" smtClean="0"/>
              <a:t>проектировании </a:t>
            </a:r>
            <a:r>
              <a:rPr lang="ru-RU" sz="1800" dirty="0"/>
              <a:t>и строительстве;</a:t>
            </a:r>
          </a:p>
          <a:p>
            <a:pPr lvl="1"/>
            <a:r>
              <a:rPr lang="ru-RU" sz="1800" dirty="0" smtClean="0"/>
              <a:t>сдаче </a:t>
            </a:r>
            <a:r>
              <a:rPr lang="ru-RU" sz="1800" dirty="0"/>
              <a:t>в эксплуатацию;</a:t>
            </a:r>
          </a:p>
          <a:p>
            <a:pPr lvl="1"/>
            <a:r>
              <a:rPr lang="ru-RU" sz="1800" dirty="0" smtClean="0"/>
              <a:t>сдаче </a:t>
            </a:r>
            <a:r>
              <a:rPr lang="ru-RU" sz="1800" dirty="0"/>
              <a:t>в аренду;</a:t>
            </a:r>
          </a:p>
          <a:p>
            <a:pPr lvl="1"/>
            <a:r>
              <a:rPr lang="ru-RU" sz="1800" dirty="0" smtClean="0"/>
              <a:t>выставлении </a:t>
            </a:r>
            <a:r>
              <a:rPr lang="ru-RU" sz="1800" dirty="0"/>
              <a:t>на продажу;</a:t>
            </a:r>
          </a:p>
          <a:p>
            <a:pPr lvl="1"/>
            <a:r>
              <a:rPr lang="ru-RU" sz="1800" b="1" dirty="0" smtClean="0"/>
              <a:t>энергетической реновации</a:t>
            </a:r>
            <a:r>
              <a:rPr lang="ru-RU" sz="1800" dirty="0" smtClean="0"/>
              <a:t> = поэтапном </a:t>
            </a:r>
            <a:r>
              <a:rPr lang="ru-RU" sz="1800" dirty="0"/>
              <a:t>или </a:t>
            </a:r>
            <a:r>
              <a:rPr lang="ru-RU" sz="1800" dirty="0" smtClean="0"/>
              <a:t>единовременном изменении</a:t>
            </a:r>
            <a:endParaRPr lang="ru-RU" sz="1800" dirty="0"/>
          </a:p>
          <a:p>
            <a:pPr lvl="2"/>
            <a:r>
              <a:rPr lang="ru-RU" sz="1400" dirty="0"/>
              <a:t>дополнительной тепловой изоляции, замены </a:t>
            </a:r>
            <a:r>
              <a:rPr lang="ru-RU" sz="1400" dirty="0" err="1"/>
              <a:t>светопрозрачных</a:t>
            </a:r>
            <a:r>
              <a:rPr lang="ru-RU" sz="1400" dirty="0"/>
              <a:t> и открывающихся конструкций или замены оборудования технических </a:t>
            </a:r>
            <a:r>
              <a:rPr lang="ru-RU" sz="1400" dirty="0" smtClean="0"/>
              <a:t>систем при котором </a:t>
            </a:r>
            <a:r>
              <a:rPr lang="ru-RU" sz="1400" dirty="0"/>
              <a:t>изменяется структура энергопотребления</a:t>
            </a:r>
            <a:r>
              <a:rPr lang="ru-RU" sz="1400" dirty="0" smtClean="0"/>
              <a:t>;</a:t>
            </a:r>
          </a:p>
          <a:p>
            <a:pPr marL="914400" lvl="2" indent="0">
              <a:buNone/>
            </a:pPr>
            <a:r>
              <a:rPr lang="ru-RU" sz="1400" dirty="0" smtClean="0"/>
              <a:t>ИЛИ</a:t>
            </a:r>
          </a:p>
          <a:p>
            <a:pPr lvl="2"/>
            <a:r>
              <a:rPr lang="ru-RU" sz="1400" dirty="0"/>
              <a:t>у</a:t>
            </a:r>
            <a:r>
              <a:rPr lang="ru-RU" sz="1400" dirty="0" smtClean="0"/>
              <a:t>ровня </a:t>
            </a:r>
            <a:r>
              <a:rPr lang="ru-RU" sz="1400" dirty="0"/>
              <a:t>тепловой защиты наружных ограждающих конструкций не менее чем на </a:t>
            </a:r>
            <a:r>
              <a:rPr lang="ru-RU" sz="1400" dirty="0" smtClean="0"/>
              <a:t>25% </a:t>
            </a:r>
            <a:r>
              <a:rPr lang="ru-RU" sz="1400" dirty="0"/>
              <a:t>их общей площади;</a:t>
            </a:r>
          </a:p>
          <a:p>
            <a:pPr lvl="2"/>
            <a:endParaRPr lang="ru-RU" sz="16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84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449361"/>
              </p:ext>
            </p:extLst>
          </p:nvPr>
        </p:nvGraphicFramePr>
        <p:xfrm>
          <a:off x="-1878249" y="1900854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019469" y="3912216"/>
            <a:ext cx="2614771" cy="714976"/>
            <a:chOff x="4727495" y="2011362"/>
            <a:chExt cx="2614771" cy="71497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727495" y="2011362"/>
              <a:ext cx="2614771" cy="71497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4762397" y="2046264"/>
              <a:ext cx="2544967" cy="645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Периодический контроль энергоэффективности систем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83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</TotalTime>
  <Words>1449</Words>
  <Application>Microsoft Office PowerPoint</Application>
  <PresentationFormat>Широкоэкранный</PresentationFormat>
  <Paragraphs>161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 3</vt:lpstr>
      <vt:lpstr>Ретро</vt:lpstr>
      <vt:lpstr>Законодательство Кыргызской Республики по энергоэффективности зданий</vt:lpstr>
      <vt:lpstr>Юнисон Групп</vt:lpstr>
      <vt:lpstr>Основные «столпы» управления энергоэффективностью</vt:lpstr>
      <vt:lpstr>Как работает в Европе?</vt:lpstr>
      <vt:lpstr>Как работает в странах ЦА?</vt:lpstr>
      <vt:lpstr>Как работает в Кыргызстане? </vt:lpstr>
      <vt:lpstr>Цель законодательства (здания): </vt:lpstr>
      <vt:lpstr>Сфера действия законодательства:</vt:lpstr>
      <vt:lpstr>Основные принципы:</vt:lpstr>
      <vt:lpstr>1. Минимальные требования:</vt:lpstr>
      <vt:lpstr>1А. Для новых зданий:</vt:lpstr>
      <vt:lpstr>1Б. Для существующих зданий:</vt:lpstr>
      <vt:lpstr>2. Институт независимых специалистов в сфере энергоэффективности зданий </vt:lpstr>
      <vt:lpstr> 3. Энергетическая сертификация</vt:lpstr>
      <vt:lpstr>4. Система учета данных (реестр)</vt:lpstr>
      <vt:lpstr>5. Требования к энергоэффективности</vt:lpstr>
      <vt:lpstr>6. Строительные нормы и правила </vt:lpstr>
      <vt:lpstr>7. Контроль и штрафы</vt:lpstr>
      <vt:lpstr>В целом: </vt:lpstr>
      <vt:lpstr>Вопросы?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Кыргызской Республики по энергоэффективности зданий</dc:title>
  <dc:creator>Darika</dc:creator>
  <cp:lastModifiedBy>Darika</cp:lastModifiedBy>
  <cp:revision>27</cp:revision>
  <dcterms:created xsi:type="dcterms:W3CDTF">2019-10-22T08:12:21Z</dcterms:created>
  <dcterms:modified xsi:type="dcterms:W3CDTF">2019-10-23T08:23:30Z</dcterms:modified>
</cp:coreProperties>
</file>