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1" r:id="rId3"/>
    <p:sldId id="262" r:id="rId4"/>
    <p:sldId id="263" r:id="rId5"/>
    <p:sldId id="415" r:id="rId6"/>
    <p:sldId id="416" r:id="rId7"/>
    <p:sldId id="732" r:id="rId8"/>
    <p:sldId id="750" r:id="rId9"/>
    <p:sldId id="766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693" r:id="rId18"/>
    <p:sldId id="762" r:id="rId19"/>
    <p:sldId id="741" r:id="rId20"/>
    <p:sldId id="725" r:id="rId21"/>
    <p:sldId id="726" r:id="rId22"/>
    <p:sldId id="735" r:id="rId23"/>
    <p:sldId id="744" r:id="rId24"/>
    <p:sldId id="724" r:id="rId25"/>
    <p:sldId id="745" r:id="rId26"/>
    <p:sldId id="707" r:id="rId27"/>
    <p:sldId id="768" r:id="rId28"/>
    <p:sldId id="769" r:id="rId29"/>
    <p:sldId id="770" r:id="rId30"/>
    <p:sldId id="708" r:id="rId31"/>
    <p:sldId id="709" r:id="rId32"/>
    <p:sldId id="710" r:id="rId33"/>
    <p:sldId id="711" r:id="rId34"/>
    <p:sldId id="714" r:id="rId35"/>
    <p:sldId id="748" r:id="rId36"/>
    <p:sldId id="757" r:id="rId37"/>
    <p:sldId id="739" r:id="rId38"/>
    <p:sldId id="509" r:id="rId39"/>
    <p:sldId id="510" r:id="rId40"/>
    <p:sldId id="512" r:id="rId41"/>
    <p:sldId id="296" r:id="rId42"/>
    <p:sldId id="681" r:id="rId4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88166" autoAdjust="0"/>
  </p:normalViewPr>
  <p:slideViewPr>
    <p:cSldViewPr snapToGrid="0" snapToObjects="1">
      <p:cViewPr varScale="1">
        <p:scale>
          <a:sx n="59" d="100"/>
          <a:sy n="59" d="100"/>
        </p:scale>
        <p:origin x="49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B126A-8EC3-42AA-8D29-22CE55975B5D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B648DE-122F-40D7-9A03-963C5D55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AA31-DDED-4743-9B96-AB3C2791909C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9E58-1B2C-4587-A97B-5400474CA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63D6-5E63-4543-97AC-536944C3C591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F18E-6853-41E2-834A-859F24E3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B42F-AB1B-4A34-8612-19469856A137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F47D-B17E-476F-B1DE-34894EDE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B8C9-7ADD-4782-BA44-21852C47308A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2E48-2DC0-4A0F-85EE-4F7C2537A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28C1-AD2B-41AF-8642-B37B37B408A1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306C-40F2-4519-8BE5-BA7A6AEB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476D-C729-4776-B8A8-9EF4ADD941A2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86B1-6734-4D00-8390-658F4D3E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6687-E1C6-4E84-9ECE-456B059EBB7D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F9DB-D21C-44DB-AB43-96802BE9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CBD8-C4CB-407D-A844-5523B5D6144E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CBDF-1538-42BB-B974-DE1BB4760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CF1-C07D-43ED-9235-489BA83A19C1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10E2-9D0B-4BB7-8729-AE6EF48C5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8703-BC09-40FB-B8CA-4EE7590C8638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B3B2-1CBA-4612-A20E-452872B5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3BA0-55D4-43FF-B6AE-22B4A7146867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9D31-197C-43A7-B68D-4963C3D3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7845C-5907-470E-9C51-A6C8ACE8EC60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53CEB-8FF8-4F8B-9001-6AE192D13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2174875" y="1296988"/>
            <a:ext cx="70548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Энергосберегающий и пассивный дом – функциональный стандарт.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Конструкции энергосберегающих и пассивных домов. Инженерные системы</a:t>
            </a:r>
          </a:p>
          <a:p>
            <a:pPr algn="ctr"/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0" y="5497513"/>
            <a:ext cx="4572000" cy="1333500"/>
          </a:xfrm>
        </p:spPr>
        <p:txBody>
          <a:bodyPr/>
          <a:lstStyle/>
          <a:p>
            <a:pPr algn="l" eaLnBrk="1" hangingPunct="1"/>
            <a:r>
              <a:rPr lang="ru-RU" sz="1500" smtClean="0"/>
              <a:t>Седак Денис Юриевич</a:t>
            </a:r>
          </a:p>
          <a:p>
            <a:pPr algn="l" eaLnBrk="1" hangingPunct="1"/>
            <a:r>
              <a:rPr lang="ru-RU" sz="1500" smtClean="0"/>
              <a:t>Архитектор, член Союза Архитекторов Украины</a:t>
            </a:r>
          </a:p>
          <a:p>
            <a:pPr algn="l" eaLnBrk="1" hangingPunct="1"/>
            <a:r>
              <a:rPr lang="en-US" sz="1500" smtClean="0"/>
              <a:t>dennissedak752@yahoo.com</a:t>
            </a:r>
            <a:endParaRPr lang="ru-RU" sz="1500" smtClean="0"/>
          </a:p>
          <a:p>
            <a:pPr algn="l" eaLnBrk="1" hangingPunct="1"/>
            <a:r>
              <a:rPr lang="en-US" sz="1500" smtClean="0"/>
              <a:t>+380507615345</a:t>
            </a:r>
            <a:endParaRPr lang="ru-RU" sz="1500" smtClean="0"/>
          </a:p>
          <a:p>
            <a:pPr algn="l" eaLnBrk="1" hangingPunct="1"/>
            <a:endParaRPr lang="en-US" u="sng" smtClean="0"/>
          </a:p>
          <a:p>
            <a:pPr eaLnBrk="1" hangingPunct="1"/>
            <a:endParaRPr lang="uk-UA" sz="1300" smtClean="0"/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5092700" y="6021388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uk-UA" sz="1600">
                <a:solidFill>
                  <a:srgbClr val="000000"/>
                </a:solidFill>
                <a:latin typeface="Calibri" pitchFamily="34" charset="0"/>
              </a:rPr>
              <a:t>Г.Бишкек– 2019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uk-UA" sz="1000">
                <a:solidFill>
                  <a:srgbClr val="000000"/>
                </a:solidFill>
                <a:latin typeface="Calibri" pitchFamily="34" charset="0"/>
              </a:rPr>
              <a:t>03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uk-UA" sz="16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2"/>
          <p:cNvSpPr txBox="1">
            <a:spLocks/>
          </p:cNvSpPr>
          <p:nvPr/>
        </p:nvSpPr>
        <p:spPr bwMode="auto">
          <a:xfrm>
            <a:off x="1074738" y="1431925"/>
            <a:ext cx="48228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Ограждающие конструкции (стены, окна, крыша, пол), стандартных домов имеют достаточно большой коэффициент теплопередачи. Это приводит к значительным потерям: например, </a:t>
            </a:r>
            <a:r>
              <a:rPr lang="ru-RU" sz="1600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теплопотери</a:t>
            </a: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обычного кирпичного дома - 250 - 350 кВт • ч с м² отапливаемой площади в год.</a:t>
            </a:r>
          </a:p>
          <a:p>
            <a:pPr>
              <a:spcBef>
                <a:spcPts val="1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     Технология пассивного дома предусматривает эффективную теплоизоляцию всех ограждающих поверхностей - не только стен, но и пола, потолка, чердака, подвала и фундамента. В пассивном доме формируется несколько слоев теплоизоляции - внутренняя и внешняя. Это позволяет одновременно не выпускать тепло из дома и не впускать холод внутрь него. Также проводится устранения мостиков холода в ограждающих конструкциях. В результате в пассивных домах </a:t>
            </a:r>
            <a:r>
              <a:rPr lang="ru-RU" sz="1600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теплопотери</a:t>
            </a: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через ограждающие поверхности не превышают 15 кВт • ч с 1 м² отапливаемой площади в год (для климатических условий Центральной Европы) - практически в 20 раз ниже, чем в обычных домах.</a:t>
            </a:r>
            <a:endParaRPr lang="uk-UA" sz="16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074738" y="987425"/>
            <a:ext cx="315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ТЕПЛОИЗОЛЯЦИЯ</a:t>
            </a:r>
            <a:endParaRPr lang="ru-RU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2468" name="Объект 2"/>
          <p:cNvSpPr txBox="1">
            <a:spLocks/>
          </p:cNvSpPr>
          <p:nvPr/>
        </p:nvSpPr>
        <p:spPr bwMode="auto">
          <a:xfrm>
            <a:off x="6430963" y="1431925"/>
            <a:ext cx="51038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uk-UA" sz="22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Важнейшим принципом для сбережения энергии </a:t>
            </a:r>
            <a:r>
              <a:rPr lang="uk-UA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является</a:t>
            </a:r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именно теплоизоляция, а не аккумулирования тепла. Высокий уровень теплоизоляции всегда доводит свою эффективность. В существующих зданиях на потери тепла через наружные стены и крыши приходится более 70% от общих тепловых потерь. Таким образом, улучшение теплоизоляции является наиболее эффективным способом экономии энергии. В то же время это также помогает улучшить тепловой комфорт и предотвратить повреждения строительных конструкций.</a:t>
            </a:r>
            <a:endParaRPr lang="uk-UA" sz="28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2469" name="Picture 2" descr="https://upload.wikimedia.org/wikipedia/commons/f/f2/Passivhaus_thermogram_gedaemmt_ungedaemm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50" y="3852863"/>
            <a:ext cx="3949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4"/>
          <p:cNvSpPr>
            <a:spLocks noChangeArrowheads="1"/>
          </p:cNvSpPr>
          <p:nvPr/>
        </p:nvSpPr>
        <p:spPr bwMode="auto">
          <a:xfrm>
            <a:off x="1000125" y="779463"/>
            <a:ext cx="53403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Тепло (тепловой поток) имеет направление из отапливаемого помещения наружу. При этом оно выбирает путь наименьшего сопротивления. Тепловой поток не должен обязательно иметь направление, нормальное к поверхности ограждающей конструкции. Часто тепловой поток искривляется, обтекая участки, заполненные малотеплопров</a:t>
            </a:r>
            <a:r>
              <a:rPr lang="uk-UA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</a:t>
            </a:r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дным материалом. В таких случаях специалисты говорят о «тепловых мостиках» (или мостиках холода). Тепловые мостики имеют следующие негативные последствия:</a:t>
            </a:r>
          </a:p>
          <a:p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Измененные, часто пониженные значения температуры на внутренних поверхностях наружных стен. В худшем случае это может привести к увлажнению строительных конструкций и роста плесени;</a:t>
            </a:r>
          </a:p>
          <a:p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Измененные, часто повышенные значения теплопотерь.</a:t>
            </a:r>
          </a:p>
          <a:p>
            <a:r>
              <a:rPr 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В пассивном доме эти негативные влияния могут быть устранены, причем температура на всех внешних стенах остается достаточно высокои, что не может приводит к негативному воздействию влаги, а дополнительные теплопотери пренебрежительно малы. Если теплопотери от тепловых мостов меньше чем предельное значение линейного коэффициента теплопередачи, установленное 0,01 Вт / м², то такая конструкция удовлетворяет критерию "конструирования без тепловых мостиков».</a:t>
            </a:r>
          </a:p>
        </p:txBody>
      </p:sp>
      <p:sp>
        <p:nvSpPr>
          <p:cNvPr id="63491" name="Прямоугольник 5"/>
          <p:cNvSpPr>
            <a:spLocks noChangeArrowheads="1"/>
          </p:cNvSpPr>
          <p:nvPr/>
        </p:nvSpPr>
        <p:spPr bwMode="auto">
          <a:xfrm>
            <a:off x="1000125" y="330200"/>
            <a:ext cx="217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МОСТИКИ ХОЛОДА</a:t>
            </a:r>
            <a:endParaRPr lang="ru-RU" sz="20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3492" name="Picture 2" descr="http://passivehouse-igua.com/wp-content/uploads/2011/05/Passive_House_Thermal_Bridges_Fr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413" y="530225"/>
            <a:ext cx="43799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Объект 2"/>
          <p:cNvSpPr txBox="1">
            <a:spLocks/>
          </p:cNvSpPr>
          <p:nvPr/>
        </p:nvSpPr>
        <p:spPr bwMode="auto">
          <a:xfrm>
            <a:off x="6824663" y="4206875"/>
            <a:ext cx="4697412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pitchFamily="34" charset="0"/>
              <a:buNone/>
            </a:pPr>
            <a:r>
              <a:rPr lang="uk-UA" sz="16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Arial Narrow" pitchFamily="34" charset="0"/>
              </a:rPr>
              <a:t>Конструирование без тепловых мостиков существенно улучшает качество конструкций. Благодаря этому повышается долговечность конструкций, происходит экономия тепловой энергии на отопление.</a:t>
            </a:r>
          </a:p>
          <a:p>
            <a:pPr>
              <a:spcBef>
                <a:spcPts val="1000"/>
              </a:spcBef>
              <a:buFont typeface="Arial" pitchFamily="34" charset="0"/>
              <a:buNone/>
            </a:pPr>
            <a:r>
              <a:rPr lang="ru-RU" sz="1600">
                <a:solidFill>
                  <a:srgbClr val="000000"/>
                </a:solidFill>
                <a:latin typeface="Arial Narrow" pitchFamily="34" charset="0"/>
              </a:rPr>
              <a:t>В пассивном доме теплопотери через тепловые мостики также сильно сокращены. Очень часто они сокращены настолько, что их можно не учитывать</a:t>
            </a:r>
            <a:r>
              <a:rPr lang="ru-RU" sz="160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uk-UA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/>
          </p:cNvPr>
          <p:cNvSpPr txBox="1">
            <a:spLocks/>
          </p:cNvSpPr>
          <p:nvPr/>
        </p:nvSpPr>
        <p:spPr>
          <a:xfrm>
            <a:off x="1074738" y="1292225"/>
            <a:ext cx="5114925" cy="5175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Традиционное представление о строительстве дома никогда не предполагает герметичность, как вопрос. Сегодня достижения стандарта пассивного дома критически переплетается с его герметичностью. Герметичность влияет на эффективное использование энергии и комфорта в доме.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Официальное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необходимостью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герметичности здания являются: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Герметичность жилья, или ее воздухопроницаемость, выражается в терминах утечки воздуха в кубических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метрах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 час на квадратный метр площади конверта (оболочки) дома, когда здание подвергается перепаду давления 50 Паскаль (м³ / (ч • м²).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По требованиям стандарта Пассивного Дома, неконтролируемые утечки воздуха через внешнюю оболочку здания должны быть не больше, чем 0,6 м3 / (ч ∙ м²).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 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Последствиями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плохой герметичности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являются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потери тепла за счет конвекции. Целью Пассивного Дома является устранение потерь воздуха и, таким образом, сокращение </a:t>
            </a:r>
            <a:r>
              <a:rPr lang="ru-RU" sz="1700" dirty="0" err="1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теплопотерь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. Это очень важно в строительном процессе, особенно когда речь идет о контроле качества</a:t>
            </a:r>
            <a:endParaRPr lang="uk-UA" sz="1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15" name="Picture 2" descr="http://passivehouse-igua.com/wp-content/uploads/2011/05/humidity-pro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325" y="2162175"/>
            <a:ext cx="48387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4517" name="Прямоугольник 7"/>
          <p:cNvSpPr>
            <a:spLocks noChangeArrowheads="1"/>
          </p:cNvSpPr>
          <p:nvPr/>
        </p:nvSpPr>
        <p:spPr bwMode="auto">
          <a:xfrm>
            <a:off x="1074738" y="922338"/>
            <a:ext cx="189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ГЕРМЕТИЧНОСТЬ</a:t>
            </a:r>
            <a:endParaRPr lang="ru-RU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/>
          </p:cNvPr>
          <p:cNvSpPr txBox="1">
            <a:spLocks/>
          </p:cNvSpPr>
          <p:nvPr/>
        </p:nvSpPr>
        <p:spPr>
          <a:xfrm>
            <a:off x="1074738" y="1292225"/>
            <a:ext cx="5114925" cy="5175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Традиционное представление о строительстве дома никогда не предполагает герметичность, как вопрос. Сегодня достижения стандарта пассивного дома критически переплетается с его герметичностью. Герметичность влияет на эффективное использование энергии и комфорта в доме.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Официальное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необходимостью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герметичности здания являются: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Герметичность жилья, или ее воздухопроницаемость, выражается в терминах утечки воздуха в кубических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метрах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 час на квадратный метр площади конверта (оболочки) дома, когда здание подвергается перепаду давления 50 Паскаль (м³ / (ч • м²).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По требованиям стандарта Пассивного Дома, неконтролируемые утечки воздуха через внешнюю оболочку здания должны быть не больше, чем 0,6 м3 / (ч ∙ м²).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          Последствиями плохой герметичности </a:t>
            </a:r>
            <a:r>
              <a:rPr lang="ru-RU" sz="17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являются 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потери тепла за счет конвекции. Целью Пассивного Дома является устранение потерь воздуха и, таким образом, сокращение </a:t>
            </a:r>
            <a:r>
              <a:rPr lang="ru-RU" sz="1700" dirty="0" err="1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теплопотерь</a:t>
            </a:r>
            <a:r>
              <a:rPr lang="ru-RU" sz="17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. Это очень важно в строительном процессе, особенно когда речь идет о контроле качества</a:t>
            </a:r>
            <a:endParaRPr lang="uk-UA" sz="1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65539" name="Picture 2" descr="http://passivehouse-igua.com/wp-content/uploads/2011/05/humidity-pro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325" y="2162175"/>
            <a:ext cx="48387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5541" name="Прямоугольник 7"/>
          <p:cNvSpPr>
            <a:spLocks noChangeArrowheads="1"/>
          </p:cNvSpPr>
          <p:nvPr/>
        </p:nvSpPr>
        <p:spPr bwMode="auto">
          <a:xfrm>
            <a:off x="1074738" y="922338"/>
            <a:ext cx="189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ГЕРМЕТИЧНОСТЬ</a:t>
            </a:r>
            <a:endParaRPr lang="ru-RU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upload.wikimedia.org/wikipedia/commons/thumb/0/00/Passive_House_scheme_1_multilingual.svg/langru-800px-Passive_House_scheme_1_multilingual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1339850"/>
            <a:ext cx="58705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1074738" y="5146675"/>
            <a:ext cx="52943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При проектировании пассивного дома особое внимание уделяется - ориентации здания относительно солнца и максимальному использованию пассивного солнечного тепла.</a:t>
            </a:r>
            <a:endParaRPr lang="uk-UA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7587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463675"/>
            <a:ext cx="54594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3341688"/>
            <a:ext cx="61182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Объект 4"/>
          <p:cNvSpPr txBox="1">
            <a:spLocks/>
          </p:cNvSpPr>
          <p:nvPr/>
        </p:nvSpPr>
        <p:spPr bwMode="auto">
          <a:xfrm>
            <a:off x="6638925" y="1736725"/>
            <a:ext cx="50895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Также особое внимание следует уделять тщательному планированию окон, их расположению и размерам. Для большинства климатических зон, в идеале, максимальная площадь остекления должна быть ориентирована на юг.</a:t>
            </a:r>
            <a:endParaRPr lang="uk-UA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7590" name="Заголовок 1"/>
          <p:cNvSpPr txBox="1">
            <a:spLocks/>
          </p:cNvSpPr>
          <p:nvPr/>
        </p:nvSpPr>
        <p:spPr bwMode="auto">
          <a:xfrm>
            <a:off x="1062038" y="844550"/>
            <a:ext cx="5011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8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Солнечная энергия</a:t>
            </a:r>
          </a:p>
        </p:txBody>
      </p:sp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1074738" y="5146675"/>
            <a:ext cx="52943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Narrow" pitchFamily="34" charset="0"/>
              </a:rPr>
              <a:t>Тройное остекление с двумя низкоэмиссионными покрытиями и заполнением инертным газом и оконный профиль с теплоизолирующими вставками – оптимальное качество для пассивных домов.</a:t>
            </a:r>
            <a:endParaRPr lang="uk-UA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8611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463675"/>
            <a:ext cx="54594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3341688"/>
            <a:ext cx="61182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Объект 4"/>
          <p:cNvSpPr txBox="1">
            <a:spLocks/>
          </p:cNvSpPr>
          <p:nvPr/>
        </p:nvSpPr>
        <p:spPr bwMode="auto">
          <a:xfrm>
            <a:off x="6638925" y="1736725"/>
            <a:ext cx="50895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Также особое внимание следует уделять тщательному планированию окон, их расположению и размерам. Для большинства климатических зон, в идеале, максимальная площадь остекления должна быть ориентирована на юг.</a:t>
            </a:r>
            <a:endParaRPr lang="uk-UA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8614" name="Заголовок 1"/>
          <p:cNvSpPr txBox="1">
            <a:spLocks/>
          </p:cNvSpPr>
          <p:nvPr/>
        </p:nvSpPr>
        <p:spPr bwMode="auto">
          <a:xfrm>
            <a:off x="1062038" y="844550"/>
            <a:ext cx="5011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8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Солнечная энергия</a:t>
            </a:r>
          </a:p>
        </p:txBody>
      </p:sp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1074738" y="922338"/>
            <a:ext cx="7612062" cy="63341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ЭНЕРГОЭФФЕКТИВНЫЙ </a:t>
            </a:r>
            <a:r>
              <a:rPr lang="uk-UA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ДОМ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- 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ИТОГО</a:t>
            </a:r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9998075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СТАНДАРТЫ ЭНЕРГОЭФФЕКТИВНОСТИ</a:t>
            </a:r>
          </a:p>
        </p:txBody>
      </p:sp>
      <p:sp>
        <p:nvSpPr>
          <p:cNvPr id="69636" name="Прямоугольник 3"/>
          <p:cNvSpPr>
            <a:spLocks noChangeArrowheads="1"/>
          </p:cNvSpPr>
          <p:nvPr/>
        </p:nvSpPr>
        <p:spPr bwMode="auto">
          <a:xfrm>
            <a:off x="1074738" y="1931988"/>
            <a:ext cx="99980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ПЕРЕЧЕНЬ МЕРОПРИЯТИЙ ПО ПОВЫШЕНИЮ ЭНЕРГОЭФФЕКТИВНОСТИ ЗДАНИЙ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Уменьшение затрат энергии по обеспечению кратности воздухообмена в зданиях за счет рекуперации тепла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Увеличение значений приведенных сопротивлений теплопередаче наружных стен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Увеличение значений приведенных сопротивлений теплопередаче </a:t>
            </a:r>
            <a:r>
              <a:rPr lang="ru-RU" dirty="0" err="1">
                <a:solidFill>
                  <a:srgbClr val="000000"/>
                </a:solidFill>
                <a:latin typeface="Arial Narrow" pitchFamily="34" charset="0"/>
              </a:rPr>
              <a:t>светопрозрачных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 ограждений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Увеличение значений приведенных сопротивлений теплопередаче покрытий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Уменьшение </a:t>
            </a:r>
            <a:r>
              <a:rPr lang="ru-RU" dirty="0" err="1">
                <a:solidFill>
                  <a:srgbClr val="000000"/>
                </a:solidFill>
                <a:latin typeface="Arial Narrow" pitchFamily="34" charset="0"/>
              </a:rPr>
              <a:t>теплопотерь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 трансмиссией через цокольные перекрытия и полы по грунту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Совершенствование инженерных систем централизованного теплоснабжения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Утепление трубопроводов системы теплоснабжения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Утепление трубопроводов системы горячего водоснабжения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Применение воздушных тепловых насосов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 Применение грунтовых тепловых насосов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 Использование солнечной и ветровой электростанции (дополнительный)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!!!Зеленая сертификация зданий\vigoda 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185738"/>
            <a:ext cx="8539162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СТАНДАРТЫ ЭНЕРГОЭФФЕКТИВНОСТИ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074738" y="1201738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Narrow" pitchFamily="34" charset="0"/>
              </a:rPr>
              <a:t>На сегодняшний день в Украине реализуется объект с использованием базовых компонентов пассивного дома. Большое количество энергоэффективных объектов находится в стадии проектирования.</a:t>
            </a:r>
          </a:p>
        </p:txBody>
      </p:sp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sp>
        <p:nvSpPr>
          <p:cNvPr id="78852" name="Прямоугольник 4"/>
          <p:cNvSpPr>
            <a:spLocks noChangeArrowheads="1"/>
          </p:cNvSpPr>
          <p:nvPr/>
        </p:nvSpPr>
        <p:spPr bwMode="auto">
          <a:xfrm>
            <a:off x="1074738" y="2138363"/>
            <a:ext cx="100123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Общая информация:</a:t>
            </a:r>
          </a:p>
          <a:p>
            <a:r>
              <a:rPr lang="ru-RU" sz="1400">
                <a:latin typeface="Calibri" pitchFamily="34" charset="0"/>
              </a:rPr>
              <a:t>Тип здания – многоквартирный жилой дом </a:t>
            </a:r>
          </a:p>
          <a:p>
            <a:r>
              <a:rPr lang="ru-RU" sz="1400">
                <a:latin typeface="Calibri" pitchFamily="34" charset="0"/>
              </a:rPr>
              <a:t>Месторасположение – Киевская область</a:t>
            </a:r>
          </a:p>
          <a:p>
            <a:r>
              <a:rPr lang="ru-RU" sz="1400">
                <a:latin typeface="Calibri" pitchFamily="34" charset="0"/>
              </a:rPr>
              <a:t>Энергозависимая площадь – 10500 м2 </a:t>
            </a:r>
          </a:p>
          <a:p>
            <a:r>
              <a:rPr lang="ru-RU" sz="1400">
                <a:latin typeface="Calibri" pitchFamily="34" charset="0"/>
              </a:rPr>
              <a:t>Строительство – 2019 г. </a:t>
            </a:r>
          </a:p>
          <a:p>
            <a:r>
              <a:rPr lang="ru-RU" sz="1400">
                <a:latin typeface="Calibri" pitchFamily="34" charset="0"/>
              </a:rPr>
              <a:t>Этажность – 9 этажей</a:t>
            </a:r>
          </a:p>
          <a:p>
            <a:r>
              <a:rPr lang="ru-RU" sz="1400">
                <a:latin typeface="Calibri" pitchFamily="34" charset="0"/>
              </a:rPr>
              <a:t>Количество жителей – 380 человек/164 кв </a:t>
            </a:r>
          </a:p>
          <a:p>
            <a:r>
              <a:rPr lang="ru-RU" sz="1400">
                <a:latin typeface="Calibri" pitchFamily="34" charset="0"/>
              </a:rPr>
              <a:t>Расчетное значение удельного расхода тепловой энергии на отопление – около 80-120 кВт·ч/м2 год по методике РНРР </a:t>
            </a:r>
          </a:p>
          <a:p>
            <a:r>
              <a:rPr lang="ru-RU" sz="1400">
                <a:latin typeface="Calibri" pitchFamily="34" charset="0"/>
              </a:rPr>
              <a:t>Методика расчета – Пакет проектирования пассивного дома (РНРР) </a:t>
            </a:r>
          </a:p>
          <a:p>
            <a:r>
              <a:rPr lang="ru-RU" sz="1400">
                <a:latin typeface="Calibri" pitchFamily="34" charset="0"/>
              </a:rPr>
              <a:t>Основные конструктивные и инженерные решения: · </a:t>
            </a:r>
          </a:p>
          <a:p>
            <a:r>
              <a:rPr lang="ru-RU" sz="1400">
                <a:latin typeface="Calibri" pitchFamily="34" charset="0"/>
              </a:rPr>
              <a:t>Конструкция – монолитный каркас, самонесущие стены </a:t>
            </a:r>
            <a:r>
              <a:rPr lang="en-US" sz="1400">
                <a:latin typeface="Calibri" pitchFamily="34" charset="0"/>
              </a:rPr>
              <a:t>AEROC</a:t>
            </a:r>
            <a:r>
              <a:rPr lang="ru-RU" sz="1400">
                <a:latin typeface="Calibri" pitchFamily="34" charset="0"/>
              </a:rPr>
              <a:t>· </a:t>
            </a:r>
            <a:endParaRPr lang="en-US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Теплоизоляция – стены: термоплита/базальтовая вата Технониколь Extra 150 мм + керамика 50 мм – R = 4,85 (м2 · ° С)/Вт, </a:t>
            </a:r>
          </a:p>
          <a:p>
            <a:r>
              <a:rPr lang="ru-RU" sz="1400">
                <a:latin typeface="Calibri" pitchFamily="34" charset="0"/>
              </a:rPr>
              <a:t>Фундаменты утепление фундаментной плиты XPS CARBON PROF 200 мм – R = 9,54 (м2 · ° С)/Вт; </a:t>
            </a:r>
          </a:p>
          <a:p>
            <a:r>
              <a:rPr lang="ru-RU" sz="1400">
                <a:latin typeface="Calibri" pitchFamily="34" charset="0"/>
              </a:rPr>
              <a:t>Кровля ТЕХНОЛАЙТ ОПТИМА 240 мм – R = 5,16 (м2 · ° С)/Вт · </a:t>
            </a:r>
          </a:p>
          <a:p>
            <a:r>
              <a:rPr lang="ru-RU" sz="1400">
                <a:latin typeface="Calibri" pitchFamily="34" charset="0"/>
              </a:rPr>
              <a:t>Окна – оконный профиль </a:t>
            </a:r>
            <a:r>
              <a:rPr lang="en-US" sz="1400">
                <a:latin typeface="Calibri" pitchFamily="34" charset="0"/>
              </a:rPr>
              <a:t>REHAU</a:t>
            </a:r>
            <a:r>
              <a:rPr lang="ru-RU" sz="1400">
                <a:latin typeface="Calibri" pitchFamily="34" charset="0"/>
              </a:rPr>
              <a:t>, AGC Ug=0,6 Вт/(м2· ° С), g = 47%, тройное остекление AGC Ug=0,6 Вт/(м2 · ° С), g = 47% · </a:t>
            </a:r>
            <a:endParaRPr lang="en-US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Вентиляция</a:t>
            </a:r>
            <a:r>
              <a:rPr lang="en-US" sz="1400">
                <a:latin typeface="Calibri" pitchFamily="34" charset="0"/>
              </a:rPr>
              <a:t>(</a:t>
            </a:r>
            <a:r>
              <a:rPr lang="ru-RU" sz="1400">
                <a:latin typeface="Calibri" pitchFamily="34" charset="0"/>
              </a:rPr>
              <a:t>нежилые) – вентиляционная установка VALLOX 145 SE R с КПД рекуперации 75% · Воздухопроницаемость – расчетное значение средней кратности воздухообмена при разности давлений 50 Па между наружным и внутренним воздухом: n50 = 0,6 ч-1. Испытания еще не проводились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263" y="1317625"/>
            <a:ext cx="3335337" cy="4965700"/>
          </a:xfrm>
        </p:spPr>
      </p:pic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800" dirty="0" smtClean="0">
                <a:latin typeface="Arial Narrow" pitchFamily="34" charset="0"/>
              </a:rPr>
              <a:t>«Зеленое строительство» стремительно развивается и становится все более популярным во всем мире. Причина в том, что новые технологии и промышленная деятельность людей привели к ухудшению экологии планеты.</a:t>
            </a:r>
          </a:p>
          <a:p>
            <a:pPr eaLnBrk="1" hangingPunct="1"/>
            <a:r>
              <a:rPr lang="ru-RU" sz="1800" dirty="0" smtClean="0">
                <a:latin typeface="Arial Narrow" pitchFamily="34" charset="0"/>
              </a:rPr>
              <a:t>В 2002 году был создан Всемирный совет по экологическому строительству (</a:t>
            </a:r>
            <a:r>
              <a:rPr lang="ru-RU" sz="1800" dirty="0" err="1" smtClean="0">
                <a:latin typeface="Arial Narrow" pitchFamily="34" charset="0"/>
              </a:rPr>
              <a:t>World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Green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Building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Council</a:t>
            </a:r>
            <a:r>
              <a:rPr lang="ru-RU" sz="1800" dirty="0" smtClean="0">
                <a:latin typeface="Arial Narrow" pitchFamily="34" charset="0"/>
              </a:rPr>
              <a:t>), цель которого повлиять на международный рынок недвижимости и внедрить в строительство экологических систем оценки зданий, а также разработать специальные образовательные программы и способствовать развитию идей экологического строительства во всем мире</a:t>
            </a: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706437"/>
          </a:xfrm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2000" b="1" smtClean="0">
                <a:solidFill>
                  <a:schemeClr val="bg1"/>
                </a:solidFill>
                <a:latin typeface="Arial Narrow" pitchFamily="34" charset="0"/>
              </a:rPr>
              <a:t>СИСТЕМЫ ЭКОЛОГИЧЕСКОЙ СЕРТИФИКАЦИИ «ЗЕЛЕНЫХ» ЗДАНИЙ</a:t>
            </a:r>
            <a:r>
              <a:rPr lang="uk-UA" sz="2000" b="1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ru-RU" sz="2000" b="1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pic>
        <p:nvPicPr>
          <p:cNvPr id="79875" name="Picture 2" descr="K:\Бишкек\+++\cam02_n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1295400"/>
            <a:ext cx="970915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0" y="288925"/>
            <a:ext cx="8747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pic>
        <p:nvPicPr>
          <p:cNvPr id="80899" name="Picture 2" descr="K:\Бишкек\+++\cam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1185863"/>
            <a:ext cx="9745662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0" y="288925"/>
            <a:ext cx="8747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0" y="288925"/>
            <a:ext cx="8747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Заголовок 1"/>
          <p:cNvSpPr txBox="1">
            <a:spLocks/>
          </p:cNvSpPr>
          <p:nvPr/>
        </p:nvSpPr>
        <p:spPr bwMode="auto">
          <a:xfrm>
            <a:off x="1074738" y="1074738"/>
            <a:ext cx="2965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Исключительно высокий уровень теплоизоляции</a:t>
            </a:r>
            <a:endParaRPr lang="uk-UA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84997" name="Picture 2" descr="C:\Users\Dennis\Desktop\Бишкек презентация\Screenshot_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3616325"/>
            <a:ext cx="57626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3" descr="C:\Users\Dennis\Desktop\Бишкек презентация\Screenshot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913" y="1795463"/>
            <a:ext cx="556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Прямоугольник 3"/>
          <p:cNvSpPr>
            <a:spLocks noChangeArrowheads="1"/>
          </p:cNvSpPr>
          <p:nvPr/>
        </p:nvSpPr>
        <p:spPr bwMode="auto">
          <a:xfrm>
            <a:off x="1074738" y="1903413"/>
            <a:ext cx="50212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Теплоизоляция – стены: термоплита/базальтовая вата Технониколь Extra 150 мм + керамика 50 мм – </a:t>
            </a:r>
          </a:p>
          <a:p>
            <a:r>
              <a:rPr lang="ru-RU" sz="1600">
                <a:latin typeface="Arial Narrow" pitchFamily="34" charset="0"/>
              </a:rPr>
              <a:t>R = 4,85 (м2 · ° С)/Вт, </a:t>
            </a:r>
          </a:p>
          <a:p>
            <a:r>
              <a:rPr lang="ru-RU" sz="1600">
                <a:latin typeface="Arial Narrow" pitchFamily="34" charset="0"/>
              </a:rPr>
              <a:t>Фундаменты утепление фундаментной плиты XPS CARBON PROF 200 мм – R = 9,54 (м2 · ° С)/Вт; </a:t>
            </a:r>
          </a:p>
          <a:p>
            <a:r>
              <a:rPr lang="ru-RU" sz="1600">
                <a:latin typeface="Arial Narrow" pitchFamily="34" charset="0"/>
              </a:rPr>
              <a:t>Кровля ТЕХНОЛАЙТ ОПТИМА 240 мм – R = 5,16 (м2 · ° С)/Вт ·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0" y="288925"/>
            <a:ext cx="8747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Заголовок 1"/>
          <p:cNvSpPr txBox="1">
            <a:spLocks/>
          </p:cNvSpPr>
          <p:nvPr/>
        </p:nvSpPr>
        <p:spPr bwMode="auto">
          <a:xfrm>
            <a:off x="1074738" y="1066800"/>
            <a:ext cx="5021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Calibri Light" pitchFamily="34" charset="0"/>
              </a:rPr>
              <a:t>Выбран высокоэффективный деревянный оконный профиль с сопротивлением теплопередачи Rf =1 Вт/(м2•°С), Uf =1 Вт/(м2•°С). В качестве стеклопакета использовано тройное остекление с заполнением инертным газом аргоном с сопротивлением теплопередаче Rg=1,56 Вт/(м2•°С), Ug=0,64 Вт/(м2•°С) и солярным фактором g = 50 %, что удовлетворяет требованиям для компонентов пассивного дома.</a:t>
            </a:r>
          </a:p>
          <a:p>
            <a:r>
              <a:rPr lang="ru-RU" sz="1400">
                <a:latin typeface="Calibri Light" pitchFamily="34" charset="0"/>
              </a:rPr>
              <a:t>Для достижения низких значений проработаны воздухонепроницаемые узлы примыкания наружных ограждающих конструкций, в том числе оконных. Даже в холодные периоды температуры на внутренней поверхности остекления продолжительное время остаются настолько высокими, что не возникает никакого заметного отвода тепла из помещения вследствие лучистого теплообмена и никаких конвекционных движений, способных вызвать дискомфорт. Критерий комфорта для остекления: Ug  0,8 Вт/(м2•°С) Энергетический критерий остекления: Ug – 1,6 Вт/(м2•°С)•g  0 Использованные стеклопакеты в проекте полностью удовлетворяют этим требованиям.</a:t>
            </a:r>
            <a:endParaRPr lang="uk-UA" sz="14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86021" name="Picture 2" descr="C:\Users\Dennis\Desktop\Бишкек презентация\Screenshot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638" y="1646238"/>
            <a:ext cx="5953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:\Бишкек\+++\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403350"/>
            <a:ext cx="120237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87044" name="Picture 3" descr="C:\Users\Dennis\Desktop\Бишкек презентация\Screenshot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725" y="971550"/>
            <a:ext cx="30892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Прямоугольник 4"/>
          <p:cNvSpPr>
            <a:spLocks noChangeArrowheads="1"/>
          </p:cNvSpPr>
          <p:nvPr/>
        </p:nvSpPr>
        <p:spPr bwMode="auto">
          <a:xfrm>
            <a:off x="1074738" y="987425"/>
            <a:ext cx="315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ОТОПЛЕНИЕ И ГВС</a:t>
            </a:r>
            <a:endParaRPr lang="ru-RU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638" y="5255260"/>
            <a:ext cx="3611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Водяные накопители тепловой энергии (НТЕ)</a:t>
            </a:r>
          </a:p>
          <a:p>
            <a:r>
              <a:rPr lang="ru-RU" dirty="0" smtClean="0"/>
              <a:t>для систем централизованного теплоснабжения</a:t>
            </a:r>
          </a:p>
          <a:p>
            <a:r>
              <a:rPr lang="ru-RU" dirty="0" smtClean="0"/>
              <a:t>(СЦТ) четвертого поколения</a:t>
            </a:r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8067" name="Прямоугольник 4"/>
          <p:cNvSpPr>
            <a:spLocks noChangeArrowheads="1"/>
          </p:cNvSpPr>
          <p:nvPr/>
        </p:nvSpPr>
        <p:spPr bwMode="auto">
          <a:xfrm>
            <a:off x="1074738" y="987425"/>
            <a:ext cx="315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ОТОПЛЕНИЕ И ГВС</a:t>
            </a:r>
            <a:endParaRPr lang="ru-RU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4738" y="1665288"/>
          <a:ext cx="6562725" cy="4008755"/>
        </p:xfrm>
        <a:graphic>
          <a:graphicData uri="http://schemas.openxmlformats.org/drawingml/2006/table">
            <a:tbl>
              <a:tblPr/>
              <a:tblGrid>
                <a:gridCol w="269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7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68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Найменування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Показники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Капіталовкладення на впровадження системи опалення автономного типу ,грн. без ПДВ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1 583 333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Розрахунковий річний обсяг теплової енергії необхідний для опалення, вентиляції і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ГВП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будівлі без терморегуляції, 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Гкал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/рік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Річні витрати без амортизації на виробіток зазначеного обсягу тепла вузлом ВЕНА ( в цінах березня 2017 р.), грн./рік без ПДВ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293 000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Теж саме за 2018-2022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рр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за прогнозом зростання вартості електричної енергії, грн./рік без ПДВ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1 555 000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Річні витрати без амортизації при отриманні цього обсягу тепла від газової котельні ( в цінах березня 2017 р.), грн./рік без ПДВ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664 500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Теж саме за 201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-2022 роки за прогнозом зростання вартості природного газу, грн./рік без ПДВ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4 016 000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Інтегральний ефект (NPV) при теплопостачанні від газової котельні, млн. грн.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Інтегральний ефект (NPV) при теплопостачанні від вузла ВЕНА-300А, млн. грн.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Внутрішня норма рентабельності, IRR,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37,4%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Строк окупності (повернення коштів), років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8118" name="Прямоугольник 3"/>
          <p:cNvSpPr>
            <a:spLocks noChangeArrowheads="1"/>
          </p:cNvSpPr>
          <p:nvPr/>
        </p:nvSpPr>
        <p:spPr bwMode="auto">
          <a:xfrm>
            <a:off x="1074738" y="1303338"/>
            <a:ext cx="815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Narrow" pitchFamily="34" charset="0"/>
              </a:rPr>
              <a:t>Показатели экономической эффективности применения "ВЕНА-300А"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Результат пошуку зображень за запитом &quot;Пасивний будинок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922338"/>
            <a:ext cx="102584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1074738" y="4903788"/>
            <a:ext cx="10258425" cy="1385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сегодняшний день,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стоимость строительства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энергоэффективного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 дома примерно на 8-10% больше средних показателей для обычного здания. 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расходы на строительство окупаются в течение 7-10 лет. При этом нет необходимости прокладывать внутри здания трубы водяного отопления, строить котельные, емкости для хранения топлива и т.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д</a:t>
            </a:r>
            <a:endParaRPr lang="uk-UA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ъект 2"/>
          <p:cNvSpPr txBox="1">
            <a:spLocks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Удельный расход тепловой энергии на отопление, определенный расчетами в программе "Пакет планирования Пассивного Дома" (PHPP), не должен превышать 15 кВт ∙ ч / (м² • год);</a:t>
            </a:r>
          </a:p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или нагрузки на отопление ≤ 10 Вт • м²</a:t>
            </a:r>
          </a:p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Охлаждение здания ≤ 15 кВт • ч / (м² • год)</a:t>
            </a:r>
          </a:p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Ежегодный период перегрева (температура в помещении выше 25 ° C) ≤ 10%</a:t>
            </a:r>
          </a:p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Результат теста на герметичность (N50) ≤ 0,6 воздухообмен / ч</a:t>
            </a:r>
          </a:p>
          <a:p>
            <a:pPr marL="228600" indent="-228600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Общее потребление первичной энергии для всех бытовых нужд (отопление, горячая вода и электрическая энергия), не должно превышать ≤ 120 кВт ∙ ч / м² • год).</a:t>
            </a:r>
            <a:endParaRPr lang="uk-UA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1074738" y="315913"/>
            <a:ext cx="8229600" cy="635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caxapa.ua/fotos/articles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 txBox="1">
            <a:spLocks/>
          </p:cNvSpPr>
          <p:nvPr/>
        </p:nvSpPr>
        <p:spPr bwMode="auto">
          <a:xfrm>
            <a:off x="914400" y="1497013"/>
            <a:ext cx="1043146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Конструкция пассивного здания</a:t>
            </a:r>
          </a:p>
        </p:txBody>
      </p:sp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1074738" y="2330450"/>
            <a:ext cx="10426700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u="sng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5 </a:t>
            </a:r>
            <a:r>
              <a:rPr lang="ru-RU" sz="2600" b="1" u="sng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Важных составляющих пассивного дома: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Исключительно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высокий уровень теплоизоляции;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Хорошо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изолированные оконные рамы с тройным низко энергетическим стеклом;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Конструкция свободная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от тепловых мостиков;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Герметичная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оболочка здания;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Комфортная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вентиляция с </a:t>
            </a: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высокоэффективной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рекуперацией тепла.</a:t>
            </a:r>
            <a:endParaRPr lang="uk-UA" sz="2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>
          <a:xfrm>
            <a:off x="1074738" y="315913"/>
            <a:ext cx="8229600" cy="635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446213"/>
            <a:ext cx="5181600" cy="51101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Arial Narrow" pitchFamily="34" charset="0"/>
              </a:rPr>
              <a:t>Одним из практических инструментов эко-</a:t>
            </a:r>
            <a:r>
              <a:rPr lang="ru-RU" sz="3300" dirty="0" err="1">
                <a:latin typeface="Arial Narrow" pitchFamily="34" charset="0"/>
              </a:rPr>
              <a:t>девелопмента</a:t>
            </a:r>
            <a:r>
              <a:rPr lang="ru-RU" sz="3300" dirty="0">
                <a:latin typeface="Arial Narrow" pitchFamily="34" charset="0"/>
              </a:rPr>
              <a:t> являются системы сертификации для оценки показателей объекта недвижимости на этапах проектирования, строительства и эксплуатации,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Arial Narrow" pitchFamily="34" charset="0"/>
              </a:rPr>
              <a:t>будучи сертифицированным по одной из существующих систем сертификации позволяет </a:t>
            </a:r>
            <a:r>
              <a:rPr lang="ru-RU" sz="3300" dirty="0" smtClean="0">
                <a:latin typeface="Arial Narrow" pitchFamily="34" charset="0"/>
              </a:rPr>
              <a:t>зданию </a:t>
            </a:r>
            <a:r>
              <a:rPr lang="ru-RU" sz="3300" dirty="0">
                <a:latin typeface="Arial Narrow" pitchFamily="34" charset="0"/>
              </a:rPr>
              <a:t>официально быть объектом зеленого строительства ,.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Arial Narrow" pitchFamily="34" charset="0"/>
              </a:rPr>
              <a:t>структура систем сертификации, учитывающая различные критерии, позволяет оценить </a:t>
            </a:r>
            <a:r>
              <a:rPr lang="ru-RU" sz="3300" dirty="0" err="1">
                <a:latin typeface="Arial Narrow" pitchFamily="34" charset="0"/>
              </a:rPr>
              <a:t>ресурсоэффективность</a:t>
            </a:r>
            <a:r>
              <a:rPr lang="ru-RU" sz="3300" dirty="0">
                <a:latin typeface="Arial Narrow" pitchFamily="34" charset="0"/>
              </a:rPr>
              <a:t> здания для обеспечения его обитателей соответствующим уровнем комфорта и функциональности.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Arial Narrow" pitchFamily="34" charset="0"/>
              </a:rPr>
              <a:t>уровень сертификата зависит от множества факторов, среди которых качество внутренней среды помещений, технологии, используемые инновации при </a:t>
            </a:r>
            <a:r>
              <a:rPr lang="ru-RU" sz="3300" dirty="0" smtClean="0">
                <a:latin typeface="Arial Narrow" pitchFamily="34" charset="0"/>
              </a:rPr>
              <a:t>строительстве, </a:t>
            </a:r>
            <a:r>
              <a:rPr lang="ru-RU" sz="3300" dirty="0">
                <a:latin typeface="Arial Narrow" pitchFamily="34" charset="0"/>
              </a:rPr>
              <a:t>материалы и прочее.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Arial Narrow" pitchFamily="34" charset="0"/>
              </a:rPr>
              <a:t>Градация сертификатов позволяет классифицировать и сопоставлять здания по уровню </a:t>
            </a:r>
            <a:r>
              <a:rPr lang="ru-RU" sz="3300" dirty="0" err="1">
                <a:latin typeface="Arial Narrow" pitchFamily="34" charset="0"/>
              </a:rPr>
              <a:t>энергоэффективности</a:t>
            </a:r>
            <a:r>
              <a:rPr lang="ru-RU" sz="3300" dirty="0">
                <a:latin typeface="Arial Narrow" pitchFamily="34" charset="0"/>
              </a:rPr>
              <a:t>.</a:t>
            </a:r>
            <a:r>
              <a:rPr lang="uk-UA" sz="3300" dirty="0" smtClean="0">
                <a:latin typeface="Arial Narrow" pitchFamily="34" charset="0"/>
              </a:rPr>
              <a:t>.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457200" y="1446213"/>
            <a:ext cx="5562600" cy="4692650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Arial Narrow" pitchFamily="34" charset="0"/>
              </a:rPr>
              <a:t>За годы существования - системы сертификации зданий все больше входят в повседневную жизнь архитектора.</a:t>
            </a:r>
          </a:p>
          <a:p>
            <a:pPr eaLnBrk="1" hangingPunct="1"/>
            <a:r>
              <a:rPr lang="ru-RU" sz="1800" dirty="0" smtClean="0">
                <a:latin typeface="Arial Narrow" pitchFamily="34" charset="0"/>
              </a:rPr>
              <a:t>От сертификации зданий выигрывают все. 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/>
            <a:r>
              <a:rPr lang="ru-RU" sz="1800" dirty="0" smtClean="0">
                <a:latin typeface="Arial Narrow" pitchFamily="34" charset="0"/>
              </a:rPr>
              <a:t>Окружающая среда в меньшей степени загрязнена, пользователи зданий получают среду повышенного комфорта, для архитектора получение сертификата является подтверждением профессионализма, </a:t>
            </a:r>
            <a:r>
              <a:rPr lang="ru-RU" sz="1800" dirty="0" err="1" smtClean="0">
                <a:latin typeface="Arial Narrow" pitchFamily="34" charset="0"/>
              </a:rPr>
              <a:t>девелопер</a:t>
            </a:r>
            <a:r>
              <a:rPr lang="ru-RU" sz="1800" dirty="0" smtClean="0">
                <a:latin typeface="Arial Narrow" pitchFamily="34" charset="0"/>
              </a:rPr>
              <a:t> и застройщик в дополнение к маркетинговым преимуществам может заработать в буквальном смысле.</a:t>
            </a:r>
          </a:p>
          <a:p>
            <a:pPr eaLnBrk="1" hangingPunct="1"/>
            <a:r>
              <a:rPr lang="ru-RU" sz="1800" dirty="0" smtClean="0">
                <a:latin typeface="Arial Narrow" pitchFamily="34" charset="0"/>
              </a:rPr>
              <a:t>В этом контексте важно понять, что из всего ряда различных систем оценки наиболее авторитетными будут те, где оценка будет составлена ​​независимой третьей стороной, которая не представляет ни интересов поставщика ни покупателя.</a:t>
            </a:r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706437"/>
          </a:xfrm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2000" b="1" smtClean="0">
                <a:solidFill>
                  <a:schemeClr val="bg1"/>
                </a:solidFill>
                <a:latin typeface="Arial Narrow" pitchFamily="34" charset="0"/>
              </a:rPr>
              <a:t>СИСТЕМЫ ЭКОЛОГИЧЕСКОЙ СЕРТИФИКАЦИИ «ЗЕЛЕНЫХ» ЗДАНИЙ</a:t>
            </a:r>
            <a:r>
              <a:rPr lang="uk-UA" sz="2000" b="1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ru-RU" sz="2000" b="1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>
            <a:extLst/>
          </p:cNvPr>
          <p:cNvSpPr txBox="1">
            <a:spLocks/>
          </p:cNvSpPr>
          <p:nvPr/>
        </p:nvSpPr>
        <p:spPr>
          <a:xfrm>
            <a:off x="844550" y="1292225"/>
            <a:ext cx="5002213" cy="2755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В пассивном доме нельзя открывать окна.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  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       По рекомендации PHI (Институт Пассивного Дома, Дармштадт, Германия), каждый Пассивный дом имеет окна, которые можно открывать. 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Однако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, если даже вы не открываете окна в течение длительного периода, например, в холодное время года или в пору дождей, технические системы вентиляции поставляют свежий воздух так, что в Доме никогда не будет душного, спертого воздуха.</a:t>
            </a:r>
            <a:endParaRPr lang="uk-UA" sz="1600" u="sng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6592888" y="1292225"/>
            <a:ext cx="5002212" cy="2994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Вследствие контролируемой вентиляции в жилом помещении возникают сквозняки.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Вентиляция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жилого помещения поставляет столько свежего воздуха сколько необходимо в соответствии с санитарными нормами. Лучше устраивать приточные и вытяжные отверстия воздуховодов на высоте, под потолком. В таком случае уже на отставные 30 см от воздушного потока заметных колебаний воздуха наблюдаться не будет. Находясь в любом пассивного дома вы никогда не будете чувствовать никаких сквозняков</a:t>
            </a: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/>
          </p:cNvPr>
          <p:cNvSpPr txBox="1">
            <a:spLocks/>
          </p:cNvSpPr>
          <p:nvPr/>
        </p:nvSpPr>
        <p:spPr>
          <a:xfrm>
            <a:off x="844550" y="4318000"/>
            <a:ext cx="4902200" cy="2325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Пассивный Дом не требует отопления.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Пассивный дом не является "Домом с нулевым энергоснабжением» (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Zero-Energy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Home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). Но, как правило, ему нужна только небольшое количество энергии на отопление.</a:t>
            </a:r>
            <a:endParaRPr lang="uk-UA" sz="1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/>
          </p:cNvPr>
          <p:cNvSpPr txBox="1">
            <a:spLocks/>
          </p:cNvSpPr>
          <p:nvPr/>
        </p:nvSpPr>
        <p:spPr>
          <a:xfrm>
            <a:off x="6588125" y="4286250"/>
            <a:ext cx="4902200" cy="238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    </a:t>
            </a: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Пассивные дома всегда достаточно "неуклюжие".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           Существует мнение, что Пассивные Дома однотипные и не привлекательны. 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Существуют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Пассивные дома с большим многообразием любых архитектурных форм.</a:t>
            </a:r>
            <a:endParaRPr lang="uk-UA" sz="1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1074738" y="315913"/>
            <a:ext cx="8229600" cy="635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 - МИФЫ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/>
          </p:cNvPr>
          <p:cNvSpPr txBox="1">
            <a:spLocks/>
          </p:cNvSpPr>
          <p:nvPr/>
        </p:nvSpPr>
        <p:spPr>
          <a:xfrm>
            <a:off x="952500" y="650875"/>
            <a:ext cx="5375275" cy="2555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Технологии пассивного дома пока в стадии доработки.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           Пассивный дом не требует применения такого количества технологий, как обычные дома! Здесь задействованы только специальные технологии необходимой пассивных домов вентиляции с рекуперацией тепла. В Канаде и Скандинавии уже более 50 лет успешно используются технологии Пассивного Дома.</a:t>
            </a:r>
            <a:endParaRPr lang="uk-UA" sz="1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6791325" y="650875"/>
            <a:ext cx="4979988" cy="2655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    </a:t>
            </a: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Пассивный Дом можно строить только в местах с возможностью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получения солнечных поступ</a:t>
            </a:r>
            <a:r>
              <a:rPr lang="ru-RU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лений.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       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    Эта мысль может возникать вследствие смешения технологий Пассивного Дома с "пассивной солнечной" методом. Можно найти Пассивные дома, построенные в городах с плотной застройкой, с главным фасадом, ориентированным на север. Для строительства Пассивного Дома тени участок не является препятствием.</a:t>
            </a:r>
            <a:r>
              <a:rPr lang="uk-UA" sz="16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/>
          </p:cNvPr>
          <p:cNvSpPr txBox="1">
            <a:spLocks/>
          </p:cNvSpPr>
          <p:nvPr/>
        </p:nvSpPr>
        <p:spPr>
          <a:xfrm>
            <a:off x="1074738" y="3033713"/>
            <a:ext cx="5553075" cy="3429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Пассивный Дом гораздо дороже обычного, он не окупается.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          Последнее исследование показало, что строительство пассивных домов по сравнению с обычным домом требует на 5-7% инвестиций больше только на начальном этапе. В то же время у вас есть возможность получить правительственную финансовую помощь за положительные экологические характеристики Пассивного Дома. (К сожалению, в Украине еще не существует подобной практики). Наиболее весомый результат приходит позже: жители Пассивного Дома будут экономить от 800 до 1500 евро текущих расходов ежегодно (это примерно от 15000 до 20000 гривен). Рациональный расчет с учетом перспективы свидетельствует, что с экономической точки зрения выбор в пользу Пассивного Дома является самым выгодным оптимальным.</a:t>
            </a:r>
            <a:endParaRPr lang="uk-UA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/>
          </p:cNvPr>
          <p:cNvSpPr txBox="1">
            <a:spLocks/>
          </p:cNvSpPr>
          <p:nvPr/>
        </p:nvSpPr>
        <p:spPr>
          <a:xfrm>
            <a:off x="6791325" y="3429000"/>
            <a:ext cx="4979988" cy="3033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   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В пассивном доме всегда холодно.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           Единственное, что можно посоветовать - посетите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Пассивный Дом.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Жители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пассивного дома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как и все любят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тепло. Исследователи замеряли температуру в помещениях: зимой она была от + 22 до + 24 ° C. Пассивный Дом - это очень уютное </a:t>
            </a:r>
            <a:r>
              <a:rPr lang="ru-RU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жилье;вместе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 с тем - отопление дома стоит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недорого.</a:t>
            </a:r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074738" y="17463"/>
            <a:ext cx="8229600" cy="63341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 - МИФЫ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/>
          </p:cNvPr>
          <p:cNvSpPr txBox="1">
            <a:spLocks/>
          </p:cNvSpPr>
          <p:nvPr/>
        </p:nvSpPr>
        <p:spPr>
          <a:xfrm>
            <a:off x="758825" y="1339850"/>
            <a:ext cx="4779963" cy="2436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В помещениях Пассивного Дома не </a:t>
            </a:r>
            <a:r>
              <a:rPr lang="ru-RU" sz="1600" b="1" dirty="0" smtClean="0">
                <a:solidFill>
                  <a:prstClr val="black"/>
                </a:solidFill>
              </a:rPr>
              <a:t>может </a:t>
            </a:r>
            <a:r>
              <a:rPr lang="ru-RU" sz="1600" b="1" dirty="0">
                <a:solidFill>
                  <a:prstClr val="black"/>
                </a:solidFill>
              </a:rPr>
              <a:t>поддерживаться </a:t>
            </a:r>
            <a:r>
              <a:rPr lang="ru-RU" sz="1600" b="1" dirty="0" smtClean="0">
                <a:solidFill>
                  <a:prstClr val="black"/>
                </a:solidFill>
              </a:rPr>
              <a:t>автономная температура.</a:t>
            </a:r>
            <a:endParaRPr lang="ru-RU" sz="1600" b="1" dirty="0">
              <a:solidFill>
                <a:prstClr val="black"/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           Все зависит от пожеланий жителей дома: никому не нужны комнаты с холодными боковыми стенами, даже если содержание их теплыми будет стоить несколько дороже. При необходимости в Пассивный Дом можно встроить и прохладный винный погреб. Возможно почти все.</a:t>
            </a:r>
            <a:endParaRPr lang="uk-UA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6507163" y="1339850"/>
            <a:ext cx="4967287" cy="49704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Нельзя </a:t>
            </a:r>
            <a:r>
              <a:rPr lang="ru-RU" sz="1600" b="1" dirty="0">
                <a:solidFill>
                  <a:prstClr val="black"/>
                </a:solidFill>
              </a:rPr>
              <a:t>перестроить старый дом в Пассивный Дом.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          Обычно это так. Но это только часть правды: в процессе реконструкции старого здания можно воплотить технологии Пассивного Дома. Для этого понадобятся очень хорошая изоляция наружных стен, </a:t>
            </a:r>
            <a:r>
              <a:rPr lang="ru-RU" sz="1600" b="1" dirty="0" err="1">
                <a:solidFill>
                  <a:prstClr val="black"/>
                </a:solidFill>
              </a:rPr>
              <a:t>энергоэффективные</a:t>
            </a:r>
            <a:r>
              <a:rPr lang="ru-RU" sz="1600" b="1" dirty="0">
                <a:solidFill>
                  <a:prstClr val="black"/>
                </a:solidFill>
              </a:rPr>
              <a:t> окна с тройным остеклением и вентиляция с рекуперацией тепла.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          Вы не добьетесь энергетического стандарта Пассивного Дома с удельным потреблением энергии 15 кВт-ч / м², но показатели от 20 до 35 кВт-ч / м² получите. Будьте в этом уверены, потому что действительно по стандарту Пассивного Дома можно перестроить даже гораздо большие здания, чем односемейные дома.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/>
          </p:cNvPr>
          <p:cNvSpPr txBox="1">
            <a:spLocks/>
          </p:cNvSpPr>
          <p:nvPr/>
        </p:nvSpPr>
        <p:spPr>
          <a:xfrm>
            <a:off x="1074738" y="315913"/>
            <a:ext cx="8229600" cy="635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 - МИФЫ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4"/>
          <p:cNvSpPr txBox="1">
            <a:spLocks/>
          </p:cNvSpPr>
          <p:nvPr/>
        </p:nvSpPr>
        <p:spPr bwMode="auto">
          <a:xfrm>
            <a:off x="914400" y="1138238"/>
            <a:ext cx="10353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Решающие преимущества в пользу пассивного дома:</a:t>
            </a:r>
            <a:endParaRPr lang="uk-UA" sz="2800" b="1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8307" name="Объект 5"/>
          <p:cNvSpPr txBox="1">
            <a:spLocks/>
          </p:cNvSpPr>
          <p:nvPr/>
        </p:nvSpPr>
        <p:spPr bwMode="auto">
          <a:xfrm>
            <a:off x="914400" y="2400300"/>
            <a:ext cx="105600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Высокий уровень комфорта</a:t>
            </a: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 Чистый и свежий воздух в здании в течение года</a:t>
            </a: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 Структура здания обеспечивает отсутствие влажности и плесени</a:t>
            </a: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 Очень низкие энергетические затраты, несмотря на постоянный рост цен на энергоносители.</a:t>
            </a: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 Снижение выбросов CO2.</a:t>
            </a: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endParaRPr lang="ru-RU" sz="24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spcBef>
                <a:spcPts val="1000"/>
              </a:spcBef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Пассивный дом это гораздо больше, чем просто эффективная здание ...</a:t>
            </a:r>
            <a:endParaRPr lang="uk-UA" sz="240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/>
          </p:cNvPr>
          <p:cNvSpPr txBox="1">
            <a:spLocks/>
          </p:cNvSpPr>
          <p:nvPr/>
        </p:nvSpPr>
        <p:spPr>
          <a:xfrm>
            <a:off x="1074738" y="315913"/>
            <a:ext cx="8229600" cy="635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 Narrow" pitchFamily="34" charset="0"/>
              </a:rPr>
              <a:t>ПАССИВНОЕ ЗДАНИЕ</a:t>
            </a:r>
            <a:endParaRPr lang="uk-UA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508000" y="0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</a:rPr>
              <a:t>ПАСИВНОЕ ЗДАНИЕ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08547" name="Picture 2" descr="C:\Users\Dennis\Desktop\Бишкек презентация\Screenshot_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633413"/>
            <a:ext cx="823595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Dennis\Desktop\Бишкек презентация\02 Кудрявская\2018-11-20_Cam004-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350963"/>
            <a:ext cx="76200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C:\Users\Dennis\Desktop\Бишкек презентация\02 Кудрявская\2018-11-20_Cam004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350963"/>
            <a:ext cx="4065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508000" y="0"/>
            <a:ext cx="8229600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prstClr val="white"/>
                </a:solidFill>
              </a:rPr>
              <a:t>ПАСИВНОЕ ЗДАНИЕ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D:\!!!Зеленая сертификация зданий\LEED Категории сертифик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650" y="2205038"/>
            <a:ext cx="3286125" cy="3076575"/>
          </a:xfrm>
        </p:spPr>
      </p:pic>
      <p:pic>
        <p:nvPicPr>
          <p:cNvPr id="111619" name="Picture 4" descr="D:\!!!Зеленая сертификация зданий\Зелене будівниц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1052513"/>
            <a:ext cx="8010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B050"/>
                </a:solidFill>
              </a:rPr>
              <a:t>Оптимизация факторов, влияющих на экологичность и энергоэффективность проектируемых зданий.</a:t>
            </a:r>
            <a:endParaRPr lang="uk-UA" smtClean="0"/>
          </a:p>
        </p:txBody>
      </p:sp>
      <p:pic>
        <p:nvPicPr>
          <p:cNvPr id="116739" name="Объект 3" descr="http://helpcenter.graphisoft.com/wp-content/uploads/ac17collaboration/Slide28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5650" y="1600200"/>
            <a:ext cx="8140700" cy="4525963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B050"/>
                </a:solidFill>
              </a:rPr>
              <a:t>Оптимизация факторов, влияющих на экологичность и энергоэффективность проектируемых зданий.</a:t>
            </a:r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Технология работы в EcoDesigner</a:t>
            </a:r>
            <a:endParaRPr lang="uk-U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Для проведения расчетов в EcoDesigner следует создать в ArchiCAD модель виртуального здания. Чем более полная модель, тем более точные расчеты будут выполнены. Для успешного проведения энергетической оценки необходимо смоделировать, как минимум, корпус здания и основные внутренние конструкции, которые являются основными теплоаккумулирующими материальными телами.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Расположение проекта</a:t>
            </a:r>
            <a:r>
              <a:rPr lang="ru-RU" sz="2000" dirty="0"/>
              <a:t> определяется географическими координатами и специальным именем.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Климатические файлы. </a:t>
            </a:r>
            <a:r>
              <a:rPr lang="ru-RU" sz="2000" dirty="0"/>
              <a:t>Имеются в файле климатических данных.</a:t>
            </a:r>
            <a:endParaRPr lang="uk-UA" sz="20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D:\!!!Зеленая сертификация зданий\vigoda gre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085" y="981075"/>
            <a:ext cx="662351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362950" cy="706437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ru-RU" sz="2000" b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СИСТЕМЫ ЭКОЛОГИЧЕСКОЙ СЕРТИФИКАЦИИ «ЗЕЛЕНЫХ» ЗДАНИЙ</a:t>
            </a:r>
            <a:r>
              <a:rPr lang="uk-UA" sz="2000" b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 </a:t>
            </a:r>
            <a:endParaRPr lang="ru-RU" sz="2000" b="1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825625"/>
            <a:ext cx="5181600" cy="4351338"/>
          </a:xfrm>
        </p:spPr>
        <p:txBody>
          <a:bodyPr/>
          <a:lstStyle/>
          <a:p>
            <a:pPr eaLnBrk="1" hangingPunct="1"/>
            <a:r>
              <a:rPr lang="ru-RU" sz="1900" dirty="0" smtClean="0">
                <a:latin typeface="Arial Narrow" pitchFamily="34" charset="0"/>
              </a:rPr>
              <a:t>По праву можно назвать «зеленым» дом, который прошел сертификацию в одной из рейтинговых систем оценивания.</a:t>
            </a:r>
          </a:p>
          <a:p>
            <a:pPr eaLnBrk="1" hangingPunct="1"/>
            <a:r>
              <a:rPr lang="ru-RU" sz="1900" dirty="0" smtClean="0">
                <a:latin typeface="Arial Narrow" pitchFamily="34" charset="0"/>
              </a:rPr>
              <a:t>Среди добровольных систем сертификации всего в мире выделяют более десяти стандартов. При этом большинство из них имеют национальный характер (Япония - CASBEE, Австралия - GREEN STAR, NABERS, Франция - HQE, Германия - DGNB, т.д.). На международном рынке активно присутствуют BREEAM (Великобритания) и LEED (США), а также GSBC от DGNB.</a:t>
            </a:r>
            <a:r>
              <a:rPr lang="uk-UA" sz="1900" dirty="0" smtClean="0">
                <a:latin typeface="Arial Narrow" pitchFamily="34" charset="0"/>
              </a:rPr>
              <a:t>.</a:t>
            </a:r>
            <a:endParaRPr lang="ru-RU" sz="1900" dirty="0" smtClean="0">
              <a:latin typeface="Arial Narrow" pitchFamily="34" charset="0"/>
            </a:endParaRPr>
          </a:p>
          <a:p>
            <a:pPr eaLnBrk="1" hangingPunct="1"/>
            <a:endParaRPr lang="ru-RU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B050"/>
                </a:solidFill>
              </a:rPr>
              <a:t>Оптимизация факторов, влияющих на экологичность и энергоэффективность проектируемых зданий.</a:t>
            </a:r>
            <a:endParaRPr lang="uk-UA" smtClean="0"/>
          </a:p>
        </p:txBody>
      </p:sp>
      <p:pic>
        <p:nvPicPr>
          <p:cNvPr id="119811" name="Объект 4" descr="http://www.cigraph.it/sites/default/files/EcoD/EcoDesigner04-06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0013" y="1916113"/>
            <a:ext cx="6858000" cy="1905000"/>
          </a:xfrm>
        </p:spPr>
      </p:pic>
      <p:sp>
        <p:nvSpPr>
          <p:cNvPr id="119812" name="Прямоугольник 5"/>
          <p:cNvSpPr>
            <a:spLocks noChangeArrowheads="1"/>
          </p:cNvSpPr>
          <p:nvPr/>
        </p:nvSpPr>
        <p:spPr bwMode="auto">
          <a:xfrm>
            <a:off x="2162175" y="4592638"/>
            <a:ext cx="806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Для успешного проведения энергетической оценки необходимо смоделировать, как минимум, корпус здания и основные внутренние конструкции, которые являются основными теплоаккумулирующими материальными телами.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D:\!!!Енерго лекции\Термомодернізація Данфосс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96850"/>
            <a:ext cx="9144000" cy="6464300"/>
          </a:xfr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/>
          </p:nvPr>
        </p:nvSpPr>
        <p:spPr>
          <a:xfrm>
            <a:off x="6096000" y="5646738"/>
            <a:ext cx="4341813" cy="968375"/>
          </a:xfrm>
        </p:spPr>
        <p:txBody>
          <a:bodyPr/>
          <a:lstStyle/>
          <a:p>
            <a:pPr algn="r" eaLnBrk="1" hangingPunct="1"/>
            <a:r>
              <a:rPr lang="ru-RU" sz="2800" smtClean="0">
                <a:latin typeface="Arial Narrow" pitchFamily="34" charset="0"/>
              </a:rPr>
              <a:t>Благодарю за внимание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 txBox="1">
            <a:spLocks/>
          </p:cNvSpPr>
          <p:nvPr/>
        </p:nvSpPr>
        <p:spPr bwMode="auto">
          <a:xfrm>
            <a:off x="457200" y="2901950"/>
            <a:ext cx="5114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>
                <a:latin typeface="Arial Narrow" pitchFamily="34" charset="0"/>
              </a:rPr>
              <a:t>«Зеленое строительство» как одна из систем сертификации- это двигатель инновационной экономики, который способствует формированию здорового общества, улучшение качества жизни и состояния окружающей среды.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>
                <a:latin typeface="Arial Narrow" pitchFamily="34" charset="0"/>
              </a:rPr>
              <a:t>Если государство будет комплексно внедрять принципы экологического строительства, то это принесет свои плоды уже в ближайшие годы</a:t>
            </a:r>
          </a:p>
        </p:txBody>
      </p:sp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457200" y="274638"/>
            <a:ext cx="8362950" cy="706437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СИСТЕМЫ ЭКОЛОГИЧЕСКОЙ СЕРТИФИКАЦИИ «ЗЕЛЕНЫХ» ЗДАНИЙ </a:t>
            </a:r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365375"/>
            <a:ext cx="587692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3589338"/>
            <a:ext cx="476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4">
            <a:extLst/>
          </p:cNvPr>
          <p:cNvSpPr txBox="1">
            <a:spLocks/>
          </p:cNvSpPr>
          <p:nvPr/>
        </p:nvSpPr>
        <p:spPr>
          <a:xfrm>
            <a:off x="6096000" y="1403350"/>
            <a:ext cx="57912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err="1" smtClean="0">
                <a:latin typeface="Arial Narrow" pitchFamily="34" charset="0"/>
              </a:rPr>
              <a:t>Экологичное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>
                <a:latin typeface="Arial Narrow" pitchFamily="34" charset="0"/>
              </a:rPr>
              <a:t>или «</a:t>
            </a:r>
            <a:r>
              <a:rPr lang="ru-RU" sz="1800" dirty="0" smtClean="0">
                <a:latin typeface="Arial Narrow" pitchFamily="34" charset="0"/>
              </a:rPr>
              <a:t>зеленое» </a:t>
            </a:r>
            <a:r>
              <a:rPr lang="ru-RU" sz="1800" dirty="0">
                <a:latin typeface="Arial Narrow" pitchFamily="34" charset="0"/>
              </a:rPr>
              <a:t>строительство является инструментом разумной экономии, что позволяет уменьшить экологические воздействия при строительстве, эксплуатационные расходы на содержание дома и обеспечивает создание комфортных условий проживания.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Arial Narrow" pitchFamily="34" charset="0"/>
              </a:rPr>
              <a:t>Постепенно развивается не только система сертификации целых зданий, а также отдельных материалов. Для того, чтобы соответствовать экологическим требованиям, вы должны использовать качественные материалы, проверенные и одобренные авторизованными компаниями.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Arial Narrow" pitchFamily="34" charset="0"/>
              </a:rPr>
              <a:t>Рекомендуется применять сертифицированные строительные материалы с низким экологическим воздействием на протяжении всего жизненного цикла, по возможности использовать материалы повторно.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Arial Narrow" pitchFamily="34" charset="0"/>
              </a:rPr>
              <a:t>Экологический сертификат могут иметь даже синтетические материалы и полимеры, если они сделаны качественно, с соблюдением всех требований экологических стандартов. И наоборот, </a:t>
            </a:r>
            <a:r>
              <a:rPr lang="ru-RU" sz="1800" dirty="0" err="1">
                <a:latin typeface="Arial Narrow" pitchFamily="34" charset="0"/>
              </a:rPr>
              <a:t>экологичность</a:t>
            </a:r>
            <a:r>
              <a:rPr lang="ru-RU" sz="1800" dirty="0">
                <a:latin typeface="Arial Narrow" pitchFamily="34" charset="0"/>
              </a:rPr>
              <a:t> натурального материала может быть нарушена при добавлении химических компонентов с целью сбережения его от гниения или старения.</a:t>
            </a:r>
          </a:p>
        </p:txBody>
      </p:sp>
      <p:sp>
        <p:nvSpPr>
          <p:cNvPr id="5" name="Заголовок 3">
            <a:extLst/>
          </p:cNvPr>
          <p:cNvSpPr txBox="1">
            <a:spLocks/>
          </p:cNvSpPr>
          <p:nvPr/>
        </p:nvSpPr>
        <p:spPr>
          <a:xfrm>
            <a:off x="555625" y="1490663"/>
            <a:ext cx="5338763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Чтобы соответствовать экологическим требованиям «зеленого» строительства, </a:t>
            </a:r>
            <a:r>
              <a:rPr lang="ru-RU" sz="2800" b="1" dirty="0" smtClean="0">
                <a:latin typeface="Arial Narrow" pitchFamily="34" charset="0"/>
              </a:rPr>
              <a:t>необходимо </a:t>
            </a:r>
            <a:r>
              <a:rPr lang="ru-RU" sz="2800" b="1" dirty="0">
                <a:latin typeface="Arial Narrow" pitchFamily="34" charset="0"/>
              </a:rPr>
              <a:t>использовать качественные материалы</a:t>
            </a:r>
          </a:p>
        </p:txBody>
      </p:sp>
      <p:sp>
        <p:nvSpPr>
          <p:cNvPr id="6" name="Заголовок 1">
            <a:extLst/>
          </p:cNvPr>
          <p:cNvSpPr txBox="1">
            <a:spLocks/>
          </p:cNvSpPr>
          <p:nvPr/>
        </p:nvSpPr>
        <p:spPr>
          <a:xfrm>
            <a:off x="466725" y="0"/>
            <a:ext cx="7772400" cy="974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uk-UA" sz="12800" b="1" dirty="0">
                <a:solidFill>
                  <a:srgbClr val="00B050"/>
                </a:solidFill>
              </a:rPr>
              <a:t>ЭКОЛОГИЧЕСКАЯ СЕРТИФИКАЦИЯ МАТЕРИАЛОВ</a:t>
            </a:r>
            <a:r>
              <a:rPr lang="ru-RU" sz="12800" dirty="0">
                <a:solidFill>
                  <a:srgbClr val="00B050"/>
                </a:solidFill>
              </a:rPr>
              <a:t/>
            </a:r>
            <a:br>
              <a:rPr lang="ru-RU" sz="12800" dirty="0">
                <a:solidFill>
                  <a:srgbClr val="00B050"/>
                </a:solidFill>
              </a:rPr>
            </a:br>
            <a:r>
              <a:rPr lang="uk-UA" b="1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uk-UA" sz="3100" i="1" dirty="0">
                <a:solidFill>
                  <a:srgbClr val="00B050"/>
                </a:solidFill>
              </a:rPr>
              <a:t/>
            </a:r>
            <a:br>
              <a:rPr lang="uk-UA" sz="3100" i="1" dirty="0">
                <a:solidFill>
                  <a:srgbClr val="00B050"/>
                </a:solidFill>
              </a:rPr>
            </a:br>
            <a:endParaRPr lang="ru-RU" sz="27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1"/>
          <p:cNvSpPr>
            <a:spLocks noGrp="1"/>
          </p:cNvSpPr>
          <p:nvPr>
            <p:ph idx="1"/>
          </p:nvPr>
        </p:nvSpPr>
        <p:spPr>
          <a:xfrm>
            <a:off x="6189663" y="2135188"/>
            <a:ext cx="4943475" cy="3990975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Arial Narrow" pitchFamily="34" charset="0"/>
              </a:rPr>
              <a:t>Пассивный дом (принят Закон, согласно которому с 2019 года в Европе нельзя строить дома по стандартам ниже, чем пассивный дом) — 15 кВт-час/м² в год. </a:t>
            </a:r>
          </a:p>
          <a:p>
            <a:pPr eaLnBrk="1" hangingPunct="1"/>
            <a:endParaRPr lang="ru-RU" sz="1600" b="1" smtClean="0">
              <a:latin typeface="Arial Narrow" pitchFamily="34" charset="0"/>
            </a:endParaRPr>
          </a:p>
          <a:p>
            <a:pPr eaLnBrk="1" hangingPunct="1"/>
            <a:r>
              <a:rPr lang="ru-RU" sz="1600" b="1" smtClean="0">
                <a:latin typeface="Arial Narrow" pitchFamily="34" charset="0"/>
              </a:rPr>
              <a:t>Концепция "Passive House" (пассивный дом) была совместно принята в мае 1988 г. доктором Вольфгангом Файстом (который в то время еще работал в Институте жилья и окружающей среды в г. Дармштаде, Германия) и проф. Бо Адамсоном (Университет в г. Лунд, Швеция). Бо Адамсон вплоть до ухода на пенсию всеми возможными способами помогал Вольфгангу Файсту в развитии этой концепции. </a:t>
            </a:r>
          </a:p>
        </p:txBody>
      </p:sp>
      <p:pic>
        <p:nvPicPr>
          <p:cNvPr id="55299" name="Рисунок 3" descr="http://www.passiv-rus.ru/images/1_Kranichstein_Fruehling_200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2135188"/>
            <a:ext cx="50752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065213" y="365125"/>
            <a:ext cx="10067925" cy="649288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Arial Narrow" pitchFamily="34" charset="0"/>
              </a:rPr>
              <a:t>ТИПЫ ЭНЕРГОЭФФЕКТИВНЫХ ЗДАНИЙ </a:t>
            </a:r>
            <a:endParaRPr lang="ru-RU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065213" y="365125"/>
            <a:ext cx="10067925" cy="649288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Arial Narrow" pitchFamily="34" charset="0"/>
              </a:rPr>
              <a:t>ТИПЫ ЭНЕРГОЭФФЕКТИВНЫХ ЗДАНИЙ </a:t>
            </a:r>
            <a:endParaRPr lang="ru-RU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58371" name="Picture 2" descr="K:\Work_2\+AVG\+Предложения\Ирпень-Чехова\Входящие_Тищенков\IMG_03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1208088"/>
            <a:ext cx="697388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caxapa.ua/fotos/articles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1074738" y="288925"/>
            <a:ext cx="6253162" cy="633413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Arial Narrow" pitchFamily="34" charset="0"/>
              </a:rPr>
              <a:t>ЭНЕРГОЭФФЕКТИВНЫЙ ДОМ</a:t>
            </a:r>
          </a:p>
        </p:txBody>
      </p:sp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8897938" y="3279775"/>
            <a:ext cx="3040062" cy="10382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3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2564</Words>
  <Application>Microsoft Office PowerPoint</Application>
  <PresentationFormat>Широкоэкранный</PresentationFormat>
  <Paragraphs>227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СИСТЕМЫ ЭКОЛОГИЧЕСКОЙ СЕРТИФИКАЦИИ «ЗЕЛЕНЫХ» ЗДАНИЙ </vt:lpstr>
      <vt:lpstr>СИСТЕМЫ ЭКОЛОГИЧЕСКОЙ СЕРТИФИКАЦИИ «ЗЕЛЕНЫХ» ЗДАНИЙ </vt:lpstr>
      <vt:lpstr>Презентация PowerPoint</vt:lpstr>
      <vt:lpstr>Презентация PowerPoint</vt:lpstr>
      <vt:lpstr>Презентация PowerPoint</vt:lpstr>
      <vt:lpstr>ТИПЫ ЭНЕРГОЭФФЕКТИВНЫХ ЗДАНИЙ </vt:lpstr>
      <vt:lpstr>ТИПЫ ЭНЕРГОЭФФЕКТИВНЫХ ЗДАНИЙ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факторов, влияющих на экологичность и энергоэффективность проектируемых зданий.</vt:lpstr>
      <vt:lpstr>Оптимизация факторов, влияющих на экологичность и энергоэффективность проектируемых зданий.</vt:lpstr>
      <vt:lpstr>Оптимизация факторов, влияющих на экологичность и энергоэффективность проектируемых зданий.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113</cp:revision>
  <dcterms:created xsi:type="dcterms:W3CDTF">2019-03-15T18:36:48Z</dcterms:created>
  <dcterms:modified xsi:type="dcterms:W3CDTF">2020-01-17T06:33:00Z</dcterms:modified>
</cp:coreProperties>
</file>