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4"/>
  </p:notesMasterIdLst>
  <p:sldIdLst>
    <p:sldId id="256" r:id="rId2"/>
    <p:sldId id="1126" r:id="rId3"/>
    <p:sldId id="650" r:id="rId4"/>
    <p:sldId id="1124" r:id="rId5"/>
    <p:sldId id="1125" r:id="rId6"/>
    <p:sldId id="473" r:id="rId7"/>
    <p:sldId id="474" r:id="rId8"/>
    <p:sldId id="651" r:id="rId9"/>
    <p:sldId id="569" r:id="rId10"/>
    <p:sldId id="855" r:id="rId11"/>
    <p:sldId id="873" r:id="rId12"/>
    <p:sldId id="875" r:id="rId13"/>
    <p:sldId id="876" r:id="rId14"/>
    <p:sldId id="877" r:id="rId15"/>
    <p:sldId id="1069" r:id="rId16"/>
    <p:sldId id="1114" r:id="rId17"/>
    <p:sldId id="752" r:id="rId18"/>
    <p:sldId id="727" r:id="rId19"/>
    <p:sldId id="1067" r:id="rId20"/>
    <p:sldId id="1129" r:id="rId21"/>
    <p:sldId id="1108" r:id="rId22"/>
    <p:sldId id="1130" r:id="rId23"/>
    <p:sldId id="1054" r:id="rId24"/>
    <p:sldId id="1105" r:id="rId25"/>
    <p:sldId id="1136" r:id="rId26"/>
    <p:sldId id="1131" r:id="rId27"/>
    <p:sldId id="1071" r:id="rId28"/>
    <p:sldId id="1127" r:id="rId29"/>
    <p:sldId id="1045" r:id="rId30"/>
    <p:sldId id="1132" r:id="rId31"/>
    <p:sldId id="1087" r:id="rId32"/>
    <p:sldId id="872" r:id="rId33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45385" autoAdjust="0"/>
  </p:normalViewPr>
  <p:slideViewPr>
    <p:cSldViewPr snapToGrid="0">
      <p:cViewPr varScale="1">
        <p:scale>
          <a:sx n="65" d="100"/>
          <a:sy n="65" d="100"/>
        </p:scale>
        <p:origin x="220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0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2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5"/>
      <c:rotY val="20"/>
      <c:depthPercent val="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7569546120058566"/>
          <c:y val="1.9911504424778761E-2"/>
          <c:w val="0.65592972181551978"/>
          <c:h val="0.767699115044247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крыша</c:v>
                </c:pt>
              </c:strCache>
            </c:strRef>
          </c:tx>
          <c:spPr>
            <a:solidFill>
              <a:schemeClr val="accent1"/>
            </a:solidFill>
            <a:ln w="1571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2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норми 2007 р.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82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D65-428D-9BEC-AB2E6B97A3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стены</c:v>
                </c:pt>
              </c:strCache>
            </c:strRef>
          </c:tx>
          <c:spPr>
            <a:solidFill>
              <a:schemeClr val="accent2"/>
            </a:solidFill>
            <a:ln w="1571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1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2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норми 2007 р.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157</c:v>
                </c:pt>
                <c:pt idx="1">
                  <c:v>53</c:v>
                </c:pt>
                <c:pt idx="2">
                  <c:v>37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5D65-428D-9BEC-AB2E6B97A3C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окна</c:v>
                </c:pt>
              </c:strCache>
            </c:strRef>
          </c:tx>
          <c:spPr>
            <a:solidFill>
              <a:schemeClr val="hlink"/>
            </a:solidFill>
            <a:ln w="1571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2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норми 2007 р.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146</c:v>
                </c:pt>
                <c:pt idx="1">
                  <c:v>110</c:v>
                </c:pt>
                <c:pt idx="2">
                  <c:v>88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5D65-428D-9BEC-AB2E6B97A3C3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вентиляция</c:v>
                </c:pt>
              </c:strCache>
            </c:strRef>
          </c:tx>
          <c:spPr>
            <a:solidFill>
              <a:schemeClr val="folHlink"/>
            </a:solidFill>
            <a:ln w="15715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143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2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норми 2007 р.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5D65-428D-9BEC-AB2E6B97A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1951851360"/>
        <c:axId val="1"/>
        <c:axId val="2"/>
      </c:bar3DChart>
      <c:catAx>
        <c:axId val="195185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29">
            <a:solidFill>
              <a:schemeClr val="tx1"/>
            </a:solidFill>
            <a:prstDash val="solid"/>
          </a:ln>
        </c:spPr>
        <c:txPr>
          <a:bodyPr rot="-1980000" vert="horz"/>
          <a:lstStyle/>
          <a:p>
            <a:pPr>
              <a:defRPr sz="148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92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92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uk-UA" dirty="0" err="1"/>
                  <a:t>Гкал</a:t>
                </a:r>
                <a:r>
                  <a:rPr lang="uk-UA" dirty="0"/>
                  <a:t>/год</a:t>
                </a:r>
              </a:p>
            </c:rich>
          </c:tx>
          <c:layout>
            <c:manualLayout>
              <c:xMode val="edge"/>
              <c:yMode val="edge"/>
              <c:x val="7.8992297207828355E-2"/>
              <c:y val="0.43920333487725799"/>
            </c:manualLayout>
          </c:layout>
          <c:overlay val="0"/>
          <c:spPr>
            <a:noFill/>
            <a:ln w="3143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9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951851360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85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"/>
        <c:crosses val="autoZero"/>
        <c:tickLblSkip val="1"/>
        <c:tickMarkSkip val="1"/>
      </c:serAx>
      <c:spPr>
        <a:noFill/>
        <a:ln w="3143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560761346998539E-2"/>
          <c:y val="4.6460176991150445E-2"/>
          <c:w val="0.88872620790629575"/>
          <c:h val="0.80530973451327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стены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66CCFF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39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47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нормы 2007 г.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157</c:v>
                </c:pt>
                <c:pt idx="1">
                  <c:v>53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2-4B01-B7E4-0AF4B4D7AF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крыша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0066FF" mc:Ignorable="a14" a14:legacySpreadsheetColorIndex="25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39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47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6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нормы 2007 г.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82</c:v>
                </c:pt>
                <c:pt idx="1">
                  <c:v>23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2-4B01-B7E4-0AF4B4D7AF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окна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00" mc:Ignorable="a14" a14:legacySpreadsheetColorIndex="26">
                    <a:gamma/>
                    <a:shade val="46275"/>
                    <a:invGamma/>
                  </a:srgbClr>
                </a:gs>
                <a:gs pos="50000">
                  <a:srgbClr xmlns:mc="http://schemas.openxmlformats.org/markup-compatibility/2006" xmlns:a14="http://schemas.microsoft.com/office/drawing/2010/main" val="FFFFCC" mc:Ignorable="a14" a14:legacySpreadsheetColorIndex="26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739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347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до утепления</c:v>
                </c:pt>
                <c:pt idx="1">
                  <c:v>нормы 1993 г.</c:v>
                </c:pt>
                <c:pt idx="2">
                  <c:v>нормы 2007 г.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146</c:v>
                </c:pt>
                <c:pt idx="1">
                  <c:v>110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2-4B01-B7E4-0AF4B4D7AF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9749503"/>
        <c:axId val="1"/>
      </c:barChart>
      <c:catAx>
        <c:axId val="4397495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434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3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uk-UA" dirty="0" err="1"/>
                  <a:t>Гкал</a:t>
                </a:r>
                <a:r>
                  <a:rPr lang="uk-UA" dirty="0"/>
                  <a:t>/год</a:t>
                </a:r>
              </a:p>
            </c:rich>
          </c:tx>
          <c:layout>
            <c:manualLayout>
              <c:xMode val="edge"/>
              <c:yMode val="edge"/>
              <c:x val="1.6105417276720352E-2"/>
              <c:y val="0.38495575221238937"/>
            </c:manualLayout>
          </c:layout>
          <c:overlay val="0"/>
          <c:spPr>
            <a:noFill/>
            <a:ln w="3479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3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39749503"/>
        <c:crosses val="autoZero"/>
        <c:crossBetween val="between"/>
      </c:valAx>
      <c:spPr>
        <a:solidFill>
          <a:schemeClr val="bg1"/>
        </a:solidFill>
        <a:ln w="34793">
          <a:noFill/>
        </a:ln>
      </c:spPr>
    </c:plotArea>
    <c:legend>
      <c:legendPos val="b"/>
      <c:layout>
        <c:manualLayout>
          <c:xMode val="edge"/>
          <c:yMode val="edge"/>
          <c:x val="0.27232796486090777"/>
          <c:y val="0.9247787610619469"/>
          <c:w val="0.46412884333821375"/>
          <c:h val="5.5309734513274339E-2"/>
        </c:manualLayout>
      </c:layout>
      <c:overlay val="0"/>
      <c:spPr>
        <a:solidFill>
          <a:schemeClr val="bg1"/>
        </a:solidFill>
        <a:ln w="4349">
          <a:solidFill>
            <a:schemeClr val="tx1"/>
          </a:solidFill>
          <a:prstDash val="solid"/>
        </a:ln>
      </c:spPr>
      <c:txPr>
        <a:bodyPr/>
        <a:lstStyle/>
        <a:p>
          <a:pPr>
            <a:defRPr sz="122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03520847348276"/>
          <c:y val="5.2868965081227702E-2"/>
          <c:w val="0.84596474290859835"/>
          <c:h val="0.485272539431366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BCA2-48DB-B03A-59D97D00952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BCA2-48DB-B03A-59D97D00952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CA2-48DB-B03A-59D97D00952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CA2-48DB-B03A-59D97D00952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BCA2-48DB-B03A-59D97D00952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CA2-48DB-B03A-59D97D00952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CA2-48DB-B03A-59D97D00952A}"/>
              </c:ext>
            </c:extLst>
          </c:dPt>
          <c:dLbls>
            <c:dLbl>
              <c:idx val="0"/>
              <c:layout>
                <c:manualLayout>
                  <c:x val="-5.3079145552786991E-2"/>
                  <c:y val="-7.2918720748945204E-2"/>
                </c:manualLayout>
              </c:layout>
              <c:spPr/>
              <c:txPr>
                <a:bodyPr vertOverflow="overflow" horzOverflow="overflow">
                  <a:norm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BCA2-48DB-B03A-59D97D00952A}"/>
                </c:ext>
              </c:extLst>
            </c:dLbl>
            <c:dLbl>
              <c:idx val="2"/>
              <c:layout>
                <c:manualLayout>
                  <c:x val="-4.6389484588034394E-2"/>
                  <c:y val="7.0034143001792448E-2"/>
                </c:manualLayout>
              </c:layout>
              <c:spPr/>
              <c:txPr>
                <a:bodyPr vertOverflow="overflow" horzOverflow="overflow">
                  <a:norm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2-BCA2-48DB-B03A-59D97D00952A}"/>
                </c:ext>
              </c:extLst>
            </c:dLbl>
            <c:dLbl>
              <c:idx val="3"/>
              <c:layout>
                <c:manualLayout>
                  <c:x val="6.9854531201881398E-2"/>
                  <c:y val="9.6716533322107445E-2"/>
                </c:manualLayout>
              </c:layout>
              <c:spPr/>
              <c:txPr>
                <a:bodyPr vertOverflow="overflow" horzOverflow="overflow">
                  <a:norm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BCA2-48DB-B03A-59D97D00952A}"/>
                </c:ext>
              </c:extLst>
            </c:dLbl>
            <c:dLbl>
              <c:idx val="6"/>
              <c:layout>
                <c:manualLayout>
                  <c:x val="5.7034295472997563E-2"/>
                  <c:y val="-9.3213976843614987E-2"/>
                </c:manualLayout>
              </c:layout>
              <c:spPr/>
              <c:txPr>
                <a:bodyPr vertOverflow="overflow" horzOverflow="overflow">
                  <a:norm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6-BCA2-48DB-B03A-59D97D0095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Ремонт и утепление кровли</c:v>
                </c:pt>
                <c:pt idx="1">
                  <c:v>Термомодернизация фасадов</c:v>
                </c:pt>
                <c:pt idx="2">
                  <c:v>Термомодернизация перекрытия над подвалом</c:v>
                </c:pt>
                <c:pt idx="3">
                  <c:v>Замена окон</c:v>
                </c:pt>
                <c:pt idx="4">
                  <c:v>Устройство ИТП</c:v>
                </c:pt>
                <c:pt idx="5">
                  <c:v>Устройство электрического котла</c:v>
                </c:pt>
                <c:pt idx="6">
                  <c:v>Улашутвання индивидуальной вентиляции с рекуперацией воздуха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497.47</c:v>
                </c:pt>
                <c:pt idx="1">
                  <c:v>659.98</c:v>
                </c:pt>
                <c:pt idx="2">
                  <c:v>238.04</c:v>
                </c:pt>
                <c:pt idx="3">
                  <c:v>393.66</c:v>
                </c:pt>
                <c:pt idx="4">
                  <c:v>96</c:v>
                </c:pt>
                <c:pt idx="5">
                  <c:v>159.26</c:v>
                </c:pt>
                <c:pt idx="6">
                  <c:v>688.8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CA2-48DB-B03A-59D97D009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5">
          <a:noFill/>
        </a:ln>
      </c:spPr>
    </c:plotArea>
    <c:legend>
      <c:legendPos val="b"/>
      <c:layout>
        <c:manualLayout>
          <c:xMode val="edge"/>
          <c:yMode val="edge"/>
          <c:x val="7.8490181335990908E-2"/>
          <c:y val="0.62074821711499373"/>
          <c:w val="0.72746384567704447"/>
          <c:h val="0.3792517828850063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lang="en-US" sz="1799" b="0" i="0" u="none" strike="noStrike" kern="1200" baseline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1275065258556"/>
          <c:y val="8.9417508427888551E-2"/>
          <c:w val="0.60681223433648712"/>
          <c:h val="0.82116498314422282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ОСББ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98-4632-9BB8-FB256E7BE5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97-41C2-B1BE-57662E3D36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98-4632-9BB8-FB256E7BE5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98-4632-9BB8-FB256E7BE5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98-4632-9BB8-FB256E7BE5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98-4632-9BB8-FB256E7BE5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98-4632-9BB8-FB256E7BE54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98-4632-9BB8-FB256E7BE54A}"/>
              </c:ext>
            </c:extLst>
          </c:dPt>
          <c:dLbls>
            <c:dLbl>
              <c:idx val="0"/>
              <c:layout>
                <c:manualLayout>
                  <c:x val="-0.12838845788190803"/>
                  <c:y val="1.1236338779684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998-4632-9BB8-FB256E7BE54A}"/>
                </c:ext>
              </c:extLst>
            </c:dLbl>
            <c:dLbl>
              <c:idx val="1"/>
              <c:layout>
                <c:manualLayout>
                  <c:x val="0.22061115298017989"/>
                  <c:y val="-2.4470549789668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97-41C2-B1BE-57662E3D36B2}"/>
                </c:ext>
              </c:extLst>
            </c:dLbl>
            <c:dLbl>
              <c:idx val="3"/>
              <c:layout>
                <c:manualLayout>
                  <c:x val="6.8714949288908492E-2"/>
                  <c:y val="6.96653004340411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998-4632-9BB8-FB256E7BE54A}"/>
                </c:ext>
              </c:extLst>
            </c:dLbl>
            <c:dLbl>
              <c:idx val="6"/>
              <c:layout>
                <c:manualLayout>
                  <c:x val="8.839752495188459E-3"/>
                  <c:y val="-2.47199453153049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3456910131068"/>
                      <c:h val="0.172140710104759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998-4632-9BB8-FB256E7BE54A}"/>
                </c:ext>
              </c:extLst>
            </c:dLbl>
            <c:dLbl>
              <c:idx val="7"/>
              <c:layout>
                <c:manualLayout>
                  <c:x val="-9.5839271376635518E-2"/>
                  <c:y val="2.47199453153049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998-4632-9BB8-FB256E7BE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Аркуш1!$A$2:$A$10</c:f>
              <c:strCache>
                <c:ptCount val="8"/>
                <c:pt idx="0">
                  <c:v>ИТП</c:v>
                </c:pt>
                <c:pt idx="1">
                  <c:v>окна подъездов</c:v>
                </c:pt>
                <c:pt idx="2">
                  <c:v>регуляторы теплового потока</c:v>
                </c:pt>
                <c:pt idx="3">
                  <c:v>узлы учета воды</c:v>
                </c:pt>
                <c:pt idx="4">
                  <c:v>теплоизоляция</c:v>
                </c:pt>
                <c:pt idx="5">
                  <c:v>двери</c:v>
                </c:pt>
                <c:pt idx="6">
                  <c:v>модернизация систем освещения</c:v>
                </c:pt>
                <c:pt idx="7">
                  <c:v>термоизоляция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8"/>
                <c:pt idx="0">
                  <c:v>6</c:v>
                </c:pt>
                <c:pt idx="1">
                  <c:v>49</c:v>
                </c:pt>
                <c:pt idx="2">
                  <c:v>3</c:v>
                </c:pt>
                <c:pt idx="3">
                  <c:v>11</c:v>
                </c:pt>
                <c:pt idx="4">
                  <c:v>11</c:v>
                </c:pt>
                <c:pt idx="5">
                  <c:v>10</c:v>
                </c:pt>
                <c:pt idx="6">
                  <c:v>8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7-41C2-B1BE-57662E3D3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5048D-A261-4F0B-A8D5-5EB9DD92534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AA6BBE3-06E0-4858-AAA6-F2B3152BA4A2}">
      <dgm:prSet phldrT="[Текст]"/>
      <dgm:spPr/>
      <dgm:t>
        <a:bodyPr/>
        <a:lstStyle/>
        <a:p>
          <a:r>
            <a:rPr lang="ru-RU" u="sng" dirty="0">
              <a:solidFill>
                <a:schemeClr val="bg1"/>
              </a:solidFill>
            </a:rPr>
            <a:t>Законодательные</a:t>
          </a:r>
          <a:r>
            <a:rPr lang="ru-RU" dirty="0">
              <a:solidFill>
                <a:schemeClr val="bg1"/>
              </a:solidFill>
            </a:rPr>
            <a:t> требования к показателям энергоэффективности</a:t>
          </a:r>
          <a:endParaRPr lang="uk-UA" dirty="0">
            <a:solidFill>
              <a:schemeClr val="bg1"/>
            </a:solidFill>
          </a:endParaRPr>
        </a:p>
      </dgm:t>
    </dgm:pt>
    <dgm:pt modelId="{3DEBEA8B-6C41-4654-987B-7F96C38CEB5B}" type="parTrans" cxnId="{CE6EFB30-C855-4D1F-BCD6-5B8071877A91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83BBA604-6791-4DC6-ACE0-D34A86EBC676}" type="sibTrans" cxnId="{CE6EFB30-C855-4D1F-BCD6-5B8071877A91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705A5101-C129-4EC6-B062-D1A6FCFEE659}">
      <dgm:prSet phldrT="[Текст]"/>
      <dgm:spPr/>
      <dgm:t>
        <a:bodyPr/>
        <a:lstStyle/>
        <a:p>
          <a:r>
            <a:rPr lang="ru-RU" u="sng" dirty="0">
              <a:solidFill>
                <a:schemeClr val="bg1"/>
              </a:solidFill>
            </a:rPr>
            <a:t>Нормативные</a:t>
          </a:r>
          <a:r>
            <a:rPr lang="ru-RU" dirty="0">
              <a:solidFill>
                <a:schemeClr val="bg1"/>
              </a:solidFill>
            </a:rPr>
            <a:t> требования к показателям энергоэффективности</a:t>
          </a:r>
          <a:endParaRPr lang="uk-UA" dirty="0">
            <a:solidFill>
              <a:schemeClr val="bg1"/>
            </a:solidFill>
          </a:endParaRPr>
        </a:p>
      </dgm:t>
    </dgm:pt>
    <dgm:pt modelId="{3B882CAE-9C46-4516-A447-C38FAA45A255}" type="parTrans" cxnId="{313990E3-212C-454A-8F8C-92E13038ACAC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740D1343-7C0B-4418-A233-60384CF73600}" type="sibTrans" cxnId="{313990E3-212C-454A-8F8C-92E13038ACAC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4343379F-2E5E-4DC1-BAFA-58A27416B212}">
      <dgm:prSet phldrT="[Текст]"/>
      <dgm:spPr/>
      <dgm:t>
        <a:bodyPr/>
        <a:lstStyle/>
        <a:p>
          <a:r>
            <a:rPr lang="ru-RU" u="sng" dirty="0">
              <a:solidFill>
                <a:schemeClr val="bg1"/>
              </a:solidFill>
            </a:rPr>
            <a:t>Типовые</a:t>
          </a:r>
          <a:r>
            <a:rPr lang="ru-RU" dirty="0">
              <a:solidFill>
                <a:schemeClr val="bg1"/>
              </a:solidFill>
            </a:rPr>
            <a:t> технические решения (проекты повторного применения)</a:t>
          </a:r>
          <a:endParaRPr lang="uk-UA" dirty="0">
            <a:solidFill>
              <a:schemeClr val="bg1"/>
            </a:solidFill>
          </a:endParaRPr>
        </a:p>
      </dgm:t>
    </dgm:pt>
    <dgm:pt modelId="{2100D097-3AB6-4075-A2F3-9B39FB40649E}" type="parTrans" cxnId="{4BB0356B-5E3F-4055-95D6-520A14C8953A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6EF9B689-7597-4219-B43B-9119FE96ECAA}" type="sibTrans" cxnId="{4BB0356B-5E3F-4055-95D6-520A14C8953A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F05EC61E-50A0-4F85-84FB-78E9EC6F3C78}">
      <dgm:prSet phldrT="[Текст]"/>
      <dgm:spPr/>
      <dgm:t>
        <a:bodyPr/>
        <a:lstStyle/>
        <a:p>
          <a:r>
            <a:rPr lang="ru-RU" u="sng" dirty="0">
              <a:solidFill>
                <a:schemeClr val="bg1"/>
              </a:solidFill>
            </a:rPr>
            <a:t>Экономические</a:t>
          </a:r>
          <a:r>
            <a:rPr lang="ru-RU" dirty="0">
              <a:solidFill>
                <a:schemeClr val="bg1"/>
              </a:solidFill>
            </a:rPr>
            <a:t> стимулы к повышению энергоэффективности</a:t>
          </a:r>
          <a:endParaRPr lang="uk-UA" dirty="0">
            <a:solidFill>
              <a:schemeClr val="bg1"/>
            </a:solidFill>
          </a:endParaRPr>
        </a:p>
      </dgm:t>
    </dgm:pt>
    <dgm:pt modelId="{FB79BD8E-F96C-4DA5-B642-4A1E73DC4133}" type="parTrans" cxnId="{CB90FF2A-EBD5-42F4-96FD-969F617341AA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2AFDA7E8-159C-4060-B8ED-B8EA3649A94D}" type="sibTrans" cxnId="{CB90FF2A-EBD5-42F4-96FD-969F617341AA}">
      <dgm:prSet/>
      <dgm:spPr/>
      <dgm:t>
        <a:bodyPr/>
        <a:lstStyle/>
        <a:p>
          <a:endParaRPr lang="uk-UA">
            <a:solidFill>
              <a:schemeClr val="bg1"/>
            </a:solidFill>
          </a:endParaRPr>
        </a:p>
      </dgm:t>
    </dgm:pt>
    <dgm:pt modelId="{28EF10D8-FE7C-46E3-9F34-14A256E7B2FF}" type="pres">
      <dgm:prSet presAssocID="{03D5048D-A261-4F0B-A8D5-5EB9DD92534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25F99A-53B2-4B7A-BD49-A872324B6CCB}" type="pres">
      <dgm:prSet presAssocID="{03D5048D-A261-4F0B-A8D5-5EB9DD925345}" presName="diamond" presStyleLbl="bgShp" presStyleIdx="0" presStyleCnt="1" custScaleX="158631"/>
      <dgm:spPr/>
    </dgm:pt>
    <dgm:pt modelId="{61D33DE2-F5B0-4533-91DA-78803EC01C9F}" type="pres">
      <dgm:prSet presAssocID="{03D5048D-A261-4F0B-A8D5-5EB9DD925345}" presName="quad1" presStyleLbl="node1" presStyleIdx="0" presStyleCnt="4" custScaleX="164847" custLinFactNeighborX="-49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A9040-988C-40B0-9E06-5D96FEC1831B}" type="pres">
      <dgm:prSet presAssocID="{03D5048D-A261-4F0B-A8D5-5EB9DD925345}" presName="quad2" presStyleLbl="node1" presStyleIdx="1" presStyleCnt="4" custScaleX="164847" custLinFactNeighborX="48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BE9F9-1D6D-479C-B677-C43DAA2BB878}" type="pres">
      <dgm:prSet presAssocID="{03D5048D-A261-4F0B-A8D5-5EB9DD925345}" presName="quad3" presStyleLbl="node1" presStyleIdx="2" presStyleCnt="4" custScaleX="164847" custLinFactNeighborX="-49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86337-1D5B-4C4A-8F27-A6018A6A0CBC}" type="pres">
      <dgm:prSet presAssocID="{03D5048D-A261-4F0B-A8D5-5EB9DD925345}" presName="quad4" presStyleLbl="node1" presStyleIdx="3" presStyleCnt="4" custScaleX="164847" custLinFactNeighborX="488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B0356B-5E3F-4055-95D6-520A14C8953A}" srcId="{03D5048D-A261-4F0B-A8D5-5EB9DD925345}" destId="{4343379F-2E5E-4DC1-BAFA-58A27416B212}" srcOrd="3" destOrd="0" parTransId="{2100D097-3AB6-4075-A2F3-9B39FB40649E}" sibTransId="{6EF9B689-7597-4219-B43B-9119FE96ECAA}"/>
    <dgm:cxn modelId="{F9310EDB-9F07-4CDB-A001-4EFB5AEB79C3}" type="presOf" srcId="{705A5101-C129-4EC6-B062-D1A6FCFEE659}" destId="{590A9040-988C-40B0-9E06-5D96FEC1831B}" srcOrd="0" destOrd="0" presId="urn:microsoft.com/office/officeart/2005/8/layout/matrix3"/>
    <dgm:cxn modelId="{9FF0BE63-D143-472B-B81E-3A09E0636367}" type="presOf" srcId="{03D5048D-A261-4F0B-A8D5-5EB9DD925345}" destId="{28EF10D8-FE7C-46E3-9F34-14A256E7B2FF}" srcOrd="0" destOrd="0" presId="urn:microsoft.com/office/officeart/2005/8/layout/matrix3"/>
    <dgm:cxn modelId="{CE6EFB30-C855-4D1F-BCD6-5B8071877A91}" srcId="{03D5048D-A261-4F0B-A8D5-5EB9DD925345}" destId="{6AA6BBE3-06E0-4858-AAA6-F2B3152BA4A2}" srcOrd="0" destOrd="0" parTransId="{3DEBEA8B-6C41-4654-987B-7F96C38CEB5B}" sibTransId="{83BBA604-6791-4DC6-ACE0-D34A86EBC676}"/>
    <dgm:cxn modelId="{842F348D-7C76-4691-8D70-CD2270CBB5D4}" type="presOf" srcId="{F05EC61E-50A0-4F85-84FB-78E9EC6F3C78}" destId="{639BE9F9-1D6D-479C-B677-C43DAA2BB878}" srcOrd="0" destOrd="0" presId="urn:microsoft.com/office/officeart/2005/8/layout/matrix3"/>
    <dgm:cxn modelId="{CB90FF2A-EBD5-42F4-96FD-969F617341AA}" srcId="{03D5048D-A261-4F0B-A8D5-5EB9DD925345}" destId="{F05EC61E-50A0-4F85-84FB-78E9EC6F3C78}" srcOrd="2" destOrd="0" parTransId="{FB79BD8E-F96C-4DA5-B642-4A1E73DC4133}" sibTransId="{2AFDA7E8-159C-4060-B8ED-B8EA3649A94D}"/>
    <dgm:cxn modelId="{F41E739E-02F6-4FE6-9C9B-721099544F8F}" type="presOf" srcId="{6AA6BBE3-06E0-4858-AAA6-F2B3152BA4A2}" destId="{61D33DE2-F5B0-4533-91DA-78803EC01C9F}" srcOrd="0" destOrd="0" presId="urn:microsoft.com/office/officeart/2005/8/layout/matrix3"/>
    <dgm:cxn modelId="{04D647C7-724F-417A-B25F-36254C2ABAAC}" type="presOf" srcId="{4343379F-2E5E-4DC1-BAFA-58A27416B212}" destId="{50D86337-1D5B-4C4A-8F27-A6018A6A0CBC}" srcOrd="0" destOrd="0" presId="urn:microsoft.com/office/officeart/2005/8/layout/matrix3"/>
    <dgm:cxn modelId="{313990E3-212C-454A-8F8C-92E13038ACAC}" srcId="{03D5048D-A261-4F0B-A8D5-5EB9DD925345}" destId="{705A5101-C129-4EC6-B062-D1A6FCFEE659}" srcOrd="1" destOrd="0" parTransId="{3B882CAE-9C46-4516-A447-C38FAA45A255}" sibTransId="{740D1343-7C0B-4418-A233-60384CF73600}"/>
    <dgm:cxn modelId="{7BC5BB6D-7EDB-4379-A61C-58B6AE4CFBDF}" type="presParOf" srcId="{28EF10D8-FE7C-46E3-9F34-14A256E7B2FF}" destId="{C225F99A-53B2-4B7A-BD49-A872324B6CCB}" srcOrd="0" destOrd="0" presId="urn:microsoft.com/office/officeart/2005/8/layout/matrix3"/>
    <dgm:cxn modelId="{05C2B33D-FE7A-4959-8E29-59A765023C7C}" type="presParOf" srcId="{28EF10D8-FE7C-46E3-9F34-14A256E7B2FF}" destId="{61D33DE2-F5B0-4533-91DA-78803EC01C9F}" srcOrd="1" destOrd="0" presId="urn:microsoft.com/office/officeart/2005/8/layout/matrix3"/>
    <dgm:cxn modelId="{171A1BC3-C16F-46F1-BF69-1278D8F07A1F}" type="presParOf" srcId="{28EF10D8-FE7C-46E3-9F34-14A256E7B2FF}" destId="{590A9040-988C-40B0-9E06-5D96FEC1831B}" srcOrd="2" destOrd="0" presId="urn:microsoft.com/office/officeart/2005/8/layout/matrix3"/>
    <dgm:cxn modelId="{5200B6D5-5985-4C91-A2A3-81E3779333EE}" type="presParOf" srcId="{28EF10D8-FE7C-46E3-9F34-14A256E7B2FF}" destId="{639BE9F9-1D6D-479C-B677-C43DAA2BB878}" srcOrd="3" destOrd="0" presId="urn:microsoft.com/office/officeart/2005/8/layout/matrix3"/>
    <dgm:cxn modelId="{90CCFADE-F026-40F0-BD0F-DE1B495D850A}" type="presParOf" srcId="{28EF10D8-FE7C-46E3-9F34-14A256E7B2FF}" destId="{50D86337-1D5B-4C4A-8F27-A6018A6A0C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3BA290-1189-4820-B599-07EB996DD03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F9FF6E-7CE8-461C-8E95-7F84B1CC9857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Гражданский кодекс Украины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171D07A-A00E-4B44-85EF-1B25073422EA}" type="parTrans" cxnId="{54A486F6-B207-4929-B946-ABC341EFBF2E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439C49D-C55D-4AC0-8E7C-AD14710FC84E}" type="sibTrans" cxnId="{54A486F6-B207-4929-B946-ABC341EFBF2E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94BF8C2-3112-44D6-A0EF-B2D7415EAE43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ЗУ Об энергосбережении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000BA78F-1A30-4831-9493-D33DDEB48591}" type="parTrans" cxnId="{93E97886-3FAF-408D-A52D-C32F9E614673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2824C8B-75B5-4D27-8823-FBB830D65C7F}" type="sibTrans" cxnId="{93E97886-3FAF-408D-A52D-C32F9E614673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1944FF2-70BB-4278-80CE-FE9544B19D87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Государственная программа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ED95DF1-8EBB-4555-A083-5326F2FB394D}" type="parTrans" cxnId="{9422654C-4AB7-4CDD-9EB8-C2325CE1C4E9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19B65D9-F32C-45E1-BE0E-FD37F6CC33F1}" type="sibTrans" cxnId="{9422654C-4AB7-4CDD-9EB8-C2325CE1C4E9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3AA8354-70DD-46BA-A989-96124A34EACE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ЗУ Об </a:t>
          </a:r>
          <a:r>
            <a:rPr lang="ru-RU" sz="1800" dirty="0" err="1">
              <a:solidFill>
                <a:schemeClr val="bg1"/>
              </a:solidFill>
              <a:latin typeface="Arial Narrow" panose="020B0606020202030204" pitchFamily="34" charset="0"/>
            </a:rPr>
            <a:t>энергоэффектив-ности</a:t>
          </a:r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 зданий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E6D9497-2D8E-457D-859D-94817CE9B036}" type="parTrans" cxnId="{5A921A78-02AA-44A2-A567-F1D588248869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0655FD7-7A34-49FE-8473-93162E7A8D3F}" type="sibTrans" cxnId="{5A921A78-02AA-44A2-A567-F1D588248869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59FAA64-7056-48F2-B195-5F05CB0C0DC4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ЗУ О нормировании в строительстве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69A0506-B464-43CE-BAFE-9228BFF64B45}" type="parTrans" cxnId="{B2EC600A-DA5B-4273-A993-9D04103BD283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3073A7A-6B58-4D8F-8141-67BA5B32EDC4}" type="sibTrans" cxnId="{B2EC600A-DA5B-4273-A993-9D04103BD283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5FE2B99-4886-40FA-9856-4EA6D00C1DB7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Постановления КМУ, Отраслевая программа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34EE664-8BB0-4979-832B-603129DF1EBD}" type="parTrans" cxnId="{94E1B3E3-7A4B-401D-974F-C837833A9A31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5A8FD95-60BB-49CD-B043-DCAAFA0CE91F}" type="sibTrans" cxnId="{94E1B3E3-7A4B-401D-974F-C837833A9A31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42C3CB1-A347-43EB-A325-F0758824A7A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Технический регламент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3F5E2C7-814D-40AC-A505-ADF8BE506241}" type="parTrans" cxnId="{2B36F95C-7217-42C7-8C10-553C48DCB1A5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5F7F7FF-DF49-4155-803B-709F22DAD150}" type="sibTrans" cxnId="{2B36F95C-7217-42C7-8C10-553C48DCB1A5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F00D597-5BA2-4EF5-9FA5-7A7B553CCC17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Государственные стандарты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42A69E6-B6CE-437C-92F4-84695A3F08F2}" type="parTrans" cxnId="{7E70792D-6625-43CE-944E-3CFEE178DB18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01CE4D6-6CBB-45BD-BB6B-5B44C14DE85F}" type="sibTrans" cxnId="{7E70792D-6625-43CE-944E-3CFEE178DB18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91C1CDF-A275-4452-B978-2CA0A96E6576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Государственные строительные нормы</a:t>
          </a:r>
          <a:endParaRPr lang="uk-UA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CE9B6E8-872D-4872-858C-A5D9E20560EA}" type="parTrans" cxnId="{31D2FF6C-6C21-4AB3-B426-6BBBC0F7A3BF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1055256-CA17-4323-95EF-789DF756D10D}" type="sibTrans" cxnId="{31D2FF6C-6C21-4AB3-B426-6BBBC0F7A3BF}">
      <dgm:prSet/>
      <dgm:spPr/>
      <dgm:t>
        <a:bodyPr/>
        <a:lstStyle/>
        <a:p>
          <a:endParaRPr lang="uk-UA" sz="18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42F2313-DAC7-49B4-AB5F-AE14E6E56533}" type="pres">
      <dgm:prSet presAssocID="{B53BA290-1189-4820-B599-07EB996DD0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0B3902-CF57-4109-BD7E-1A4348D82E21}" type="pres">
      <dgm:prSet presAssocID="{99F9FF6E-7CE8-461C-8E95-7F84B1CC9857}" presName="hierRoot1" presStyleCnt="0"/>
      <dgm:spPr/>
    </dgm:pt>
    <dgm:pt modelId="{DF781DA3-5CBE-4952-822E-485E8F164B88}" type="pres">
      <dgm:prSet presAssocID="{99F9FF6E-7CE8-461C-8E95-7F84B1CC9857}" presName="composite" presStyleCnt="0"/>
      <dgm:spPr/>
    </dgm:pt>
    <dgm:pt modelId="{D7C96DF3-3417-4259-B61E-E5799E099821}" type="pres">
      <dgm:prSet presAssocID="{99F9FF6E-7CE8-461C-8E95-7F84B1CC9857}" presName="background" presStyleLbl="node0" presStyleIdx="0" presStyleCnt="1"/>
      <dgm:spPr/>
    </dgm:pt>
    <dgm:pt modelId="{64A54A63-AD0D-4CB5-A66C-68DE8F055386}" type="pres">
      <dgm:prSet presAssocID="{99F9FF6E-7CE8-461C-8E95-7F84B1CC9857}" presName="text" presStyleLbl="fgAcc0" presStyleIdx="0" presStyleCnt="1" custScaleY="61683" custLinFactNeighborY="-43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83E96B-E56E-405E-8FDF-69BE25FB4764}" type="pres">
      <dgm:prSet presAssocID="{99F9FF6E-7CE8-461C-8E95-7F84B1CC9857}" presName="hierChild2" presStyleCnt="0"/>
      <dgm:spPr/>
    </dgm:pt>
    <dgm:pt modelId="{F3B2E078-6ACC-4E06-8F9C-4A2842EDA2C6}" type="pres">
      <dgm:prSet presAssocID="{000BA78F-1A30-4831-9493-D33DDEB48591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6A872B8-C027-4D5C-80DD-5AC6095E5BE7}" type="pres">
      <dgm:prSet presAssocID="{894BF8C2-3112-44D6-A0EF-B2D7415EAE43}" presName="hierRoot2" presStyleCnt="0"/>
      <dgm:spPr/>
    </dgm:pt>
    <dgm:pt modelId="{7DFB855A-C747-46E4-85FD-69E0E36F8F5A}" type="pres">
      <dgm:prSet presAssocID="{894BF8C2-3112-44D6-A0EF-B2D7415EAE43}" presName="composite2" presStyleCnt="0"/>
      <dgm:spPr/>
    </dgm:pt>
    <dgm:pt modelId="{B426367F-FED6-4BB0-A709-A6A79FA1CF42}" type="pres">
      <dgm:prSet presAssocID="{894BF8C2-3112-44D6-A0EF-B2D7415EAE43}" presName="background2" presStyleLbl="node2" presStyleIdx="0" presStyleCnt="4"/>
      <dgm:spPr/>
    </dgm:pt>
    <dgm:pt modelId="{032E1CCA-AE70-4978-B4BD-2B1A9A0411B6}" type="pres">
      <dgm:prSet presAssocID="{894BF8C2-3112-44D6-A0EF-B2D7415EAE43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EC65E9-0591-452B-992C-FDA93C6E8D7D}" type="pres">
      <dgm:prSet presAssocID="{894BF8C2-3112-44D6-A0EF-B2D7415EAE43}" presName="hierChild3" presStyleCnt="0"/>
      <dgm:spPr/>
    </dgm:pt>
    <dgm:pt modelId="{C00049E7-788A-4C52-8D94-254F38347B65}" type="pres">
      <dgm:prSet presAssocID="{6ED95DF1-8EBB-4555-A083-5326F2FB394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9C7D619-79CD-4E83-A72D-1CD220F8CC09}" type="pres">
      <dgm:prSet presAssocID="{D1944FF2-70BB-4278-80CE-FE9544B19D87}" presName="hierRoot3" presStyleCnt="0"/>
      <dgm:spPr/>
    </dgm:pt>
    <dgm:pt modelId="{231240AD-562C-485C-9BAD-D7D30E5BD617}" type="pres">
      <dgm:prSet presAssocID="{D1944FF2-70BB-4278-80CE-FE9544B19D87}" presName="composite3" presStyleCnt="0"/>
      <dgm:spPr/>
    </dgm:pt>
    <dgm:pt modelId="{A0F5514C-4EE7-4FCE-9796-E8AF11391DD0}" type="pres">
      <dgm:prSet presAssocID="{D1944FF2-70BB-4278-80CE-FE9544B19D87}" presName="background3" presStyleLbl="node3" presStyleIdx="0" presStyleCnt="4"/>
      <dgm:spPr/>
    </dgm:pt>
    <dgm:pt modelId="{4570BDA2-8F88-4DE4-8ED0-89C74A620632}" type="pres">
      <dgm:prSet presAssocID="{D1944FF2-70BB-4278-80CE-FE9544B19D87}" presName="text3" presStyleLbl="fgAcc3" presStyleIdx="0" presStyleCnt="4" custLinFactNeighborY="25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1B142-8359-441A-815F-FEB62EAB323B}" type="pres">
      <dgm:prSet presAssocID="{D1944FF2-70BB-4278-80CE-FE9544B19D87}" presName="hierChild4" presStyleCnt="0"/>
      <dgm:spPr/>
    </dgm:pt>
    <dgm:pt modelId="{7EA80386-50FF-4D4D-B2DE-5CC357504EB7}" type="pres">
      <dgm:prSet presAssocID="{F34EE664-8BB0-4979-832B-603129DF1EB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62A87A44-0F34-4D2D-B220-B2F068CE2E72}" type="pres">
      <dgm:prSet presAssocID="{25FE2B99-4886-40FA-9856-4EA6D00C1DB7}" presName="hierRoot2" presStyleCnt="0"/>
      <dgm:spPr/>
    </dgm:pt>
    <dgm:pt modelId="{7F57EC44-52FC-4742-81D3-40026B9B06A6}" type="pres">
      <dgm:prSet presAssocID="{25FE2B99-4886-40FA-9856-4EA6D00C1DB7}" presName="composite2" presStyleCnt="0"/>
      <dgm:spPr/>
    </dgm:pt>
    <dgm:pt modelId="{65146A49-2F0F-45AB-9D95-651DB018AD83}" type="pres">
      <dgm:prSet presAssocID="{25FE2B99-4886-40FA-9856-4EA6D00C1DB7}" presName="background2" presStyleLbl="node2" presStyleIdx="1" presStyleCnt="4"/>
      <dgm:spPr/>
    </dgm:pt>
    <dgm:pt modelId="{5E717D17-7489-44BF-90C6-047426AA64DC}" type="pres">
      <dgm:prSet presAssocID="{25FE2B99-4886-40FA-9856-4EA6D00C1DB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38A678-3545-41F6-B3FB-5D6A944F6D7E}" type="pres">
      <dgm:prSet presAssocID="{25FE2B99-4886-40FA-9856-4EA6D00C1DB7}" presName="hierChild3" presStyleCnt="0"/>
      <dgm:spPr/>
    </dgm:pt>
    <dgm:pt modelId="{A91B677F-8E30-4A75-B4C2-975176CD571E}" type="pres">
      <dgm:prSet presAssocID="{93F5E2C7-814D-40AC-A505-ADF8BE50624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D9224EE-A421-4A2D-BAF6-2476902AAA6B}" type="pres">
      <dgm:prSet presAssocID="{E42C3CB1-A347-43EB-A325-F0758824A7A5}" presName="hierRoot3" presStyleCnt="0"/>
      <dgm:spPr/>
    </dgm:pt>
    <dgm:pt modelId="{5E9B6C89-2EAC-416F-AAE3-6A73A5D0F161}" type="pres">
      <dgm:prSet presAssocID="{E42C3CB1-A347-43EB-A325-F0758824A7A5}" presName="composite3" presStyleCnt="0"/>
      <dgm:spPr/>
    </dgm:pt>
    <dgm:pt modelId="{6A1CCBEF-D5C0-4A62-A46D-DB47F03AF13C}" type="pres">
      <dgm:prSet presAssocID="{E42C3CB1-A347-43EB-A325-F0758824A7A5}" presName="background3" presStyleLbl="node3" presStyleIdx="1" presStyleCnt="4"/>
      <dgm:spPr/>
    </dgm:pt>
    <dgm:pt modelId="{633BD55B-EBEE-4E5D-8BE3-B8531F31830E}" type="pres">
      <dgm:prSet presAssocID="{E42C3CB1-A347-43EB-A325-F0758824A7A5}" presName="text3" presStyleLbl="fgAcc3" presStyleIdx="1" presStyleCnt="4" custLinFactNeighborY="25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07157-B0E0-40C4-BCBA-91DE84816864}" type="pres">
      <dgm:prSet presAssocID="{E42C3CB1-A347-43EB-A325-F0758824A7A5}" presName="hierChild4" presStyleCnt="0"/>
      <dgm:spPr/>
    </dgm:pt>
    <dgm:pt modelId="{13E2C44A-3EDA-42DA-8302-6F9835FD6743}" type="pres">
      <dgm:prSet presAssocID="{9E6D9497-2D8E-457D-859D-94817CE9B036}" presName="Name10" presStyleLbl="parChTrans1D2" presStyleIdx="2" presStyleCnt="4"/>
      <dgm:spPr/>
      <dgm:t>
        <a:bodyPr/>
        <a:lstStyle/>
        <a:p>
          <a:endParaRPr lang="ru-RU"/>
        </a:p>
      </dgm:t>
    </dgm:pt>
    <dgm:pt modelId="{8D33031F-C31F-46CE-BF1F-AF59AC9BAA1C}" type="pres">
      <dgm:prSet presAssocID="{53AA8354-70DD-46BA-A989-96124A34EACE}" presName="hierRoot2" presStyleCnt="0"/>
      <dgm:spPr/>
    </dgm:pt>
    <dgm:pt modelId="{DFA11AF3-5AF2-42C0-B09D-65ECFCE768AB}" type="pres">
      <dgm:prSet presAssocID="{53AA8354-70DD-46BA-A989-96124A34EACE}" presName="composite2" presStyleCnt="0"/>
      <dgm:spPr/>
    </dgm:pt>
    <dgm:pt modelId="{E37133F4-E170-4384-9692-213118903A6D}" type="pres">
      <dgm:prSet presAssocID="{53AA8354-70DD-46BA-A989-96124A34EACE}" presName="background2" presStyleLbl="node2" presStyleIdx="2" presStyleCnt="4"/>
      <dgm:spPr/>
    </dgm:pt>
    <dgm:pt modelId="{75F40CD5-B03F-4D7E-992C-BBBFBA3EC4C8}" type="pres">
      <dgm:prSet presAssocID="{53AA8354-70DD-46BA-A989-96124A34EAC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EB686-E78E-4EE6-A06A-64948AECA409}" type="pres">
      <dgm:prSet presAssocID="{53AA8354-70DD-46BA-A989-96124A34EACE}" presName="hierChild3" presStyleCnt="0"/>
      <dgm:spPr/>
    </dgm:pt>
    <dgm:pt modelId="{BBC89F5D-3561-482C-813E-C53E6AC7B60B}" type="pres">
      <dgm:prSet presAssocID="{B42A69E6-B6CE-437C-92F4-84695A3F08F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DD34148-2EC0-4712-995B-3A9966621789}" type="pres">
      <dgm:prSet presAssocID="{4F00D597-5BA2-4EF5-9FA5-7A7B553CCC17}" presName="hierRoot3" presStyleCnt="0"/>
      <dgm:spPr/>
    </dgm:pt>
    <dgm:pt modelId="{9589F2E4-D8E9-40B6-94E8-3AFD59C75D10}" type="pres">
      <dgm:prSet presAssocID="{4F00D597-5BA2-4EF5-9FA5-7A7B553CCC17}" presName="composite3" presStyleCnt="0"/>
      <dgm:spPr/>
    </dgm:pt>
    <dgm:pt modelId="{901D1CF2-F942-478C-B61A-835B40AE4863}" type="pres">
      <dgm:prSet presAssocID="{4F00D597-5BA2-4EF5-9FA5-7A7B553CCC17}" presName="background3" presStyleLbl="node3" presStyleIdx="2" presStyleCnt="4"/>
      <dgm:spPr/>
    </dgm:pt>
    <dgm:pt modelId="{9F5EFBA6-0ABB-4BC9-8BF2-75C7CDB38204}" type="pres">
      <dgm:prSet presAssocID="{4F00D597-5BA2-4EF5-9FA5-7A7B553CCC17}" presName="text3" presStyleLbl="fgAcc3" presStyleIdx="2" presStyleCnt="4" custLinFactNeighborY="25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F8EC9D-D22D-40C5-8931-2F3F6365F0CE}" type="pres">
      <dgm:prSet presAssocID="{4F00D597-5BA2-4EF5-9FA5-7A7B553CCC17}" presName="hierChild4" presStyleCnt="0"/>
      <dgm:spPr/>
    </dgm:pt>
    <dgm:pt modelId="{CF840FFD-BC0D-455F-B389-C511BAFE3C4D}" type="pres">
      <dgm:prSet presAssocID="{469A0506-B464-43CE-BAFE-9228BFF64B45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49C5F44-3549-40BC-A577-0797B6E3D053}" type="pres">
      <dgm:prSet presAssocID="{C59FAA64-7056-48F2-B195-5F05CB0C0DC4}" presName="hierRoot2" presStyleCnt="0"/>
      <dgm:spPr/>
    </dgm:pt>
    <dgm:pt modelId="{C31AD17D-A962-4375-9F26-C0ECD507A7BE}" type="pres">
      <dgm:prSet presAssocID="{C59FAA64-7056-48F2-B195-5F05CB0C0DC4}" presName="composite2" presStyleCnt="0"/>
      <dgm:spPr/>
    </dgm:pt>
    <dgm:pt modelId="{A1ECDCAD-2DE7-41A3-B2B9-C78C76653406}" type="pres">
      <dgm:prSet presAssocID="{C59FAA64-7056-48F2-B195-5F05CB0C0DC4}" presName="background2" presStyleLbl="node2" presStyleIdx="3" presStyleCnt="4"/>
      <dgm:spPr/>
    </dgm:pt>
    <dgm:pt modelId="{8887ABEC-F2E0-4315-934D-AE00A6E53DF4}" type="pres">
      <dgm:prSet presAssocID="{C59FAA64-7056-48F2-B195-5F05CB0C0DC4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0A87FC-62DC-441E-9BA3-56285411D94D}" type="pres">
      <dgm:prSet presAssocID="{C59FAA64-7056-48F2-B195-5F05CB0C0DC4}" presName="hierChild3" presStyleCnt="0"/>
      <dgm:spPr/>
    </dgm:pt>
    <dgm:pt modelId="{CDD4E343-D6A9-4928-8D67-AF724EDBCBA0}" type="pres">
      <dgm:prSet presAssocID="{BCE9B6E8-872D-4872-858C-A5D9E20560EA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E50AE75-0FE7-4D84-91DE-5E2E8D614FA5}" type="pres">
      <dgm:prSet presAssocID="{D91C1CDF-A275-4452-B978-2CA0A96E6576}" presName="hierRoot3" presStyleCnt="0"/>
      <dgm:spPr/>
    </dgm:pt>
    <dgm:pt modelId="{9D8935AF-8BF4-4B04-95AA-CAD041E7D26F}" type="pres">
      <dgm:prSet presAssocID="{D91C1CDF-A275-4452-B978-2CA0A96E6576}" presName="composite3" presStyleCnt="0"/>
      <dgm:spPr/>
    </dgm:pt>
    <dgm:pt modelId="{A0C45AD8-DAD3-4F50-BA88-C42BC8BD5FA1}" type="pres">
      <dgm:prSet presAssocID="{D91C1CDF-A275-4452-B978-2CA0A96E6576}" presName="background3" presStyleLbl="node3" presStyleIdx="3" presStyleCnt="4"/>
      <dgm:spPr/>
    </dgm:pt>
    <dgm:pt modelId="{23537D40-6487-47B4-8806-EDA731557B0D}" type="pres">
      <dgm:prSet presAssocID="{D91C1CDF-A275-4452-B978-2CA0A96E6576}" presName="text3" presStyleLbl="fgAcc3" presStyleIdx="3" presStyleCnt="4" custLinFactNeighborY="25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455E18-CE8B-4425-90E9-2DC346190FDD}" type="pres">
      <dgm:prSet presAssocID="{D91C1CDF-A275-4452-B978-2CA0A96E6576}" presName="hierChild4" presStyleCnt="0"/>
      <dgm:spPr/>
    </dgm:pt>
  </dgm:ptLst>
  <dgm:cxnLst>
    <dgm:cxn modelId="{1808FBB8-2A2F-4899-8780-12E0EEE815C2}" type="presOf" srcId="{9E6D9497-2D8E-457D-859D-94817CE9B036}" destId="{13E2C44A-3EDA-42DA-8302-6F9835FD6743}" srcOrd="0" destOrd="0" presId="urn:microsoft.com/office/officeart/2005/8/layout/hierarchy1"/>
    <dgm:cxn modelId="{F02B14A8-0ACC-461D-8E1B-A203A4E4E3CE}" type="presOf" srcId="{B53BA290-1189-4820-B599-07EB996DD03B}" destId="{842F2313-DAC7-49B4-AB5F-AE14E6E56533}" srcOrd="0" destOrd="0" presId="urn:microsoft.com/office/officeart/2005/8/layout/hierarchy1"/>
    <dgm:cxn modelId="{62833081-5C46-48CD-A31A-4B3851B9CE66}" type="presOf" srcId="{99F9FF6E-7CE8-461C-8E95-7F84B1CC9857}" destId="{64A54A63-AD0D-4CB5-A66C-68DE8F055386}" srcOrd="0" destOrd="0" presId="urn:microsoft.com/office/officeart/2005/8/layout/hierarchy1"/>
    <dgm:cxn modelId="{5960AE33-E9FB-4F83-B711-595ADA899BF0}" type="presOf" srcId="{53AA8354-70DD-46BA-A989-96124A34EACE}" destId="{75F40CD5-B03F-4D7E-992C-BBBFBA3EC4C8}" srcOrd="0" destOrd="0" presId="urn:microsoft.com/office/officeart/2005/8/layout/hierarchy1"/>
    <dgm:cxn modelId="{93E97886-3FAF-408D-A52D-C32F9E614673}" srcId="{99F9FF6E-7CE8-461C-8E95-7F84B1CC9857}" destId="{894BF8C2-3112-44D6-A0EF-B2D7415EAE43}" srcOrd="0" destOrd="0" parTransId="{000BA78F-1A30-4831-9493-D33DDEB48591}" sibTransId="{B2824C8B-75B5-4D27-8823-FBB830D65C7F}"/>
    <dgm:cxn modelId="{57A9D6E7-A5D2-4A0B-8EEA-E412D6B2E068}" type="presOf" srcId="{D1944FF2-70BB-4278-80CE-FE9544B19D87}" destId="{4570BDA2-8F88-4DE4-8ED0-89C74A620632}" srcOrd="0" destOrd="0" presId="urn:microsoft.com/office/officeart/2005/8/layout/hierarchy1"/>
    <dgm:cxn modelId="{278957FA-37A2-430A-9196-496D42EC895F}" type="presOf" srcId="{C59FAA64-7056-48F2-B195-5F05CB0C0DC4}" destId="{8887ABEC-F2E0-4315-934D-AE00A6E53DF4}" srcOrd="0" destOrd="0" presId="urn:microsoft.com/office/officeart/2005/8/layout/hierarchy1"/>
    <dgm:cxn modelId="{908F37C3-4DFD-45CA-8BF2-F6AFEECED475}" type="presOf" srcId="{4F00D597-5BA2-4EF5-9FA5-7A7B553CCC17}" destId="{9F5EFBA6-0ABB-4BC9-8BF2-75C7CDB38204}" srcOrd="0" destOrd="0" presId="urn:microsoft.com/office/officeart/2005/8/layout/hierarchy1"/>
    <dgm:cxn modelId="{56049BD4-29B9-4D75-8FB2-F8BF4E4B30B7}" type="presOf" srcId="{000BA78F-1A30-4831-9493-D33DDEB48591}" destId="{F3B2E078-6ACC-4E06-8F9C-4A2842EDA2C6}" srcOrd="0" destOrd="0" presId="urn:microsoft.com/office/officeart/2005/8/layout/hierarchy1"/>
    <dgm:cxn modelId="{54A486F6-B207-4929-B946-ABC341EFBF2E}" srcId="{B53BA290-1189-4820-B599-07EB996DD03B}" destId="{99F9FF6E-7CE8-461C-8E95-7F84B1CC9857}" srcOrd="0" destOrd="0" parTransId="{8171D07A-A00E-4B44-85EF-1B25073422EA}" sibTransId="{D439C49D-C55D-4AC0-8E7C-AD14710FC84E}"/>
    <dgm:cxn modelId="{7E70792D-6625-43CE-944E-3CFEE178DB18}" srcId="{53AA8354-70DD-46BA-A989-96124A34EACE}" destId="{4F00D597-5BA2-4EF5-9FA5-7A7B553CCC17}" srcOrd="0" destOrd="0" parTransId="{B42A69E6-B6CE-437C-92F4-84695A3F08F2}" sibTransId="{A01CE4D6-6CBB-45BD-BB6B-5B44C14DE85F}"/>
    <dgm:cxn modelId="{2B698809-DE98-47CD-8391-AA54F2889CFF}" type="presOf" srcId="{F34EE664-8BB0-4979-832B-603129DF1EBD}" destId="{7EA80386-50FF-4D4D-B2DE-5CC357504EB7}" srcOrd="0" destOrd="0" presId="urn:microsoft.com/office/officeart/2005/8/layout/hierarchy1"/>
    <dgm:cxn modelId="{B800A4F0-FB99-468A-AE59-7374893221C3}" type="presOf" srcId="{469A0506-B464-43CE-BAFE-9228BFF64B45}" destId="{CF840FFD-BC0D-455F-B389-C511BAFE3C4D}" srcOrd="0" destOrd="0" presId="urn:microsoft.com/office/officeart/2005/8/layout/hierarchy1"/>
    <dgm:cxn modelId="{5A921A78-02AA-44A2-A567-F1D588248869}" srcId="{99F9FF6E-7CE8-461C-8E95-7F84B1CC9857}" destId="{53AA8354-70DD-46BA-A989-96124A34EACE}" srcOrd="2" destOrd="0" parTransId="{9E6D9497-2D8E-457D-859D-94817CE9B036}" sibTransId="{F0655FD7-7A34-49FE-8473-93162E7A8D3F}"/>
    <dgm:cxn modelId="{31D2FF6C-6C21-4AB3-B426-6BBBC0F7A3BF}" srcId="{C59FAA64-7056-48F2-B195-5F05CB0C0DC4}" destId="{D91C1CDF-A275-4452-B978-2CA0A96E6576}" srcOrd="0" destOrd="0" parTransId="{BCE9B6E8-872D-4872-858C-A5D9E20560EA}" sibTransId="{B1055256-CA17-4323-95EF-789DF756D10D}"/>
    <dgm:cxn modelId="{2228FDB6-0A47-4A1F-B14D-140E945E4B7C}" type="presOf" srcId="{B42A69E6-B6CE-437C-92F4-84695A3F08F2}" destId="{BBC89F5D-3561-482C-813E-C53E6AC7B60B}" srcOrd="0" destOrd="0" presId="urn:microsoft.com/office/officeart/2005/8/layout/hierarchy1"/>
    <dgm:cxn modelId="{2B36F95C-7217-42C7-8C10-553C48DCB1A5}" srcId="{25FE2B99-4886-40FA-9856-4EA6D00C1DB7}" destId="{E42C3CB1-A347-43EB-A325-F0758824A7A5}" srcOrd="0" destOrd="0" parTransId="{93F5E2C7-814D-40AC-A505-ADF8BE506241}" sibTransId="{15F7F7FF-DF49-4155-803B-709F22DAD150}"/>
    <dgm:cxn modelId="{94E1B3E3-7A4B-401D-974F-C837833A9A31}" srcId="{99F9FF6E-7CE8-461C-8E95-7F84B1CC9857}" destId="{25FE2B99-4886-40FA-9856-4EA6D00C1DB7}" srcOrd="1" destOrd="0" parTransId="{F34EE664-8BB0-4979-832B-603129DF1EBD}" sibTransId="{15A8FD95-60BB-49CD-B043-DCAAFA0CE91F}"/>
    <dgm:cxn modelId="{9FAFE73C-2A49-4D9E-A657-56EC1BA82362}" type="presOf" srcId="{D91C1CDF-A275-4452-B978-2CA0A96E6576}" destId="{23537D40-6487-47B4-8806-EDA731557B0D}" srcOrd="0" destOrd="0" presId="urn:microsoft.com/office/officeart/2005/8/layout/hierarchy1"/>
    <dgm:cxn modelId="{B2EC600A-DA5B-4273-A993-9D04103BD283}" srcId="{99F9FF6E-7CE8-461C-8E95-7F84B1CC9857}" destId="{C59FAA64-7056-48F2-B195-5F05CB0C0DC4}" srcOrd="3" destOrd="0" parTransId="{469A0506-B464-43CE-BAFE-9228BFF64B45}" sibTransId="{A3073A7A-6B58-4D8F-8141-67BA5B32EDC4}"/>
    <dgm:cxn modelId="{39C31159-1214-4827-8DF6-9C99181F7E46}" type="presOf" srcId="{93F5E2C7-814D-40AC-A505-ADF8BE506241}" destId="{A91B677F-8E30-4A75-B4C2-975176CD571E}" srcOrd="0" destOrd="0" presId="urn:microsoft.com/office/officeart/2005/8/layout/hierarchy1"/>
    <dgm:cxn modelId="{3314DEC9-9644-4C0E-A4D3-FFCD756F5AD9}" type="presOf" srcId="{BCE9B6E8-872D-4872-858C-A5D9E20560EA}" destId="{CDD4E343-D6A9-4928-8D67-AF724EDBCBA0}" srcOrd="0" destOrd="0" presId="urn:microsoft.com/office/officeart/2005/8/layout/hierarchy1"/>
    <dgm:cxn modelId="{B92A7EC0-A7FD-4908-B262-9F0620CDA500}" type="presOf" srcId="{E42C3CB1-A347-43EB-A325-F0758824A7A5}" destId="{633BD55B-EBEE-4E5D-8BE3-B8531F31830E}" srcOrd="0" destOrd="0" presId="urn:microsoft.com/office/officeart/2005/8/layout/hierarchy1"/>
    <dgm:cxn modelId="{9422654C-4AB7-4CDD-9EB8-C2325CE1C4E9}" srcId="{894BF8C2-3112-44D6-A0EF-B2D7415EAE43}" destId="{D1944FF2-70BB-4278-80CE-FE9544B19D87}" srcOrd="0" destOrd="0" parTransId="{6ED95DF1-8EBB-4555-A083-5326F2FB394D}" sibTransId="{E19B65D9-F32C-45E1-BE0E-FD37F6CC33F1}"/>
    <dgm:cxn modelId="{1CCBB96A-EA04-4717-99C7-29BD7C28C23F}" type="presOf" srcId="{25FE2B99-4886-40FA-9856-4EA6D00C1DB7}" destId="{5E717D17-7489-44BF-90C6-047426AA64DC}" srcOrd="0" destOrd="0" presId="urn:microsoft.com/office/officeart/2005/8/layout/hierarchy1"/>
    <dgm:cxn modelId="{FF2258D4-50B8-42A0-9A91-2B417C4E94EE}" type="presOf" srcId="{6ED95DF1-8EBB-4555-A083-5326F2FB394D}" destId="{C00049E7-788A-4C52-8D94-254F38347B65}" srcOrd="0" destOrd="0" presId="urn:microsoft.com/office/officeart/2005/8/layout/hierarchy1"/>
    <dgm:cxn modelId="{BAEDA0A2-E814-493F-A465-E5535D21B0C9}" type="presOf" srcId="{894BF8C2-3112-44D6-A0EF-B2D7415EAE43}" destId="{032E1CCA-AE70-4978-B4BD-2B1A9A0411B6}" srcOrd="0" destOrd="0" presId="urn:microsoft.com/office/officeart/2005/8/layout/hierarchy1"/>
    <dgm:cxn modelId="{99F2A0EE-A2E1-43EE-88B4-7E05F2F7E077}" type="presParOf" srcId="{842F2313-DAC7-49B4-AB5F-AE14E6E56533}" destId="{430B3902-CF57-4109-BD7E-1A4348D82E21}" srcOrd="0" destOrd="0" presId="urn:microsoft.com/office/officeart/2005/8/layout/hierarchy1"/>
    <dgm:cxn modelId="{63E8202D-AA86-4A7F-A3E4-D91B89979580}" type="presParOf" srcId="{430B3902-CF57-4109-BD7E-1A4348D82E21}" destId="{DF781DA3-5CBE-4952-822E-485E8F164B88}" srcOrd="0" destOrd="0" presId="urn:microsoft.com/office/officeart/2005/8/layout/hierarchy1"/>
    <dgm:cxn modelId="{0454354B-47FE-489D-BCB5-A03CFF08B859}" type="presParOf" srcId="{DF781DA3-5CBE-4952-822E-485E8F164B88}" destId="{D7C96DF3-3417-4259-B61E-E5799E099821}" srcOrd="0" destOrd="0" presId="urn:microsoft.com/office/officeart/2005/8/layout/hierarchy1"/>
    <dgm:cxn modelId="{AC9DCE34-5086-490F-8496-DA2984B7E953}" type="presParOf" srcId="{DF781DA3-5CBE-4952-822E-485E8F164B88}" destId="{64A54A63-AD0D-4CB5-A66C-68DE8F055386}" srcOrd="1" destOrd="0" presId="urn:microsoft.com/office/officeart/2005/8/layout/hierarchy1"/>
    <dgm:cxn modelId="{6A11C4DD-4A3A-461A-9BC8-821178C404E4}" type="presParOf" srcId="{430B3902-CF57-4109-BD7E-1A4348D82E21}" destId="{B283E96B-E56E-405E-8FDF-69BE25FB4764}" srcOrd="1" destOrd="0" presId="urn:microsoft.com/office/officeart/2005/8/layout/hierarchy1"/>
    <dgm:cxn modelId="{BD6C801F-4647-40AA-92E8-F08B6D2EAFCD}" type="presParOf" srcId="{B283E96B-E56E-405E-8FDF-69BE25FB4764}" destId="{F3B2E078-6ACC-4E06-8F9C-4A2842EDA2C6}" srcOrd="0" destOrd="0" presId="urn:microsoft.com/office/officeart/2005/8/layout/hierarchy1"/>
    <dgm:cxn modelId="{3920803B-64D2-4D40-AFA9-A107526B585B}" type="presParOf" srcId="{B283E96B-E56E-405E-8FDF-69BE25FB4764}" destId="{A6A872B8-C027-4D5C-80DD-5AC6095E5BE7}" srcOrd="1" destOrd="0" presId="urn:microsoft.com/office/officeart/2005/8/layout/hierarchy1"/>
    <dgm:cxn modelId="{C1623ED5-F8A8-44D6-A305-EFF88106D16C}" type="presParOf" srcId="{A6A872B8-C027-4D5C-80DD-5AC6095E5BE7}" destId="{7DFB855A-C747-46E4-85FD-69E0E36F8F5A}" srcOrd="0" destOrd="0" presId="urn:microsoft.com/office/officeart/2005/8/layout/hierarchy1"/>
    <dgm:cxn modelId="{4E7679E2-93C7-419B-B7CA-1851FB3CF1C5}" type="presParOf" srcId="{7DFB855A-C747-46E4-85FD-69E0E36F8F5A}" destId="{B426367F-FED6-4BB0-A709-A6A79FA1CF42}" srcOrd="0" destOrd="0" presId="urn:microsoft.com/office/officeart/2005/8/layout/hierarchy1"/>
    <dgm:cxn modelId="{EA3570CC-41CA-452C-AD12-BBF01AA1A264}" type="presParOf" srcId="{7DFB855A-C747-46E4-85FD-69E0E36F8F5A}" destId="{032E1CCA-AE70-4978-B4BD-2B1A9A0411B6}" srcOrd="1" destOrd="0" presId="urn:microsoft.com/office/officeart/2005/8/layout/hierarchy1"/>
    <dgm:cxn modelId="{C48CA8BB-7E07-42C1-9748-4FF68865E4E6}" type="presParOf" srcId="{A6A872B8-C027-4D5C-80DD-5AC6095E5BE7}" destId="{92EC65E9-0591-452B-992C-FDA93C6E8D7D}" srcOrd="1" destOrd="0" presId="urn:microsoft.com/office/officeart/2005/8/layout/hierarchy1"/>
    <dgm:cxn modelId="{BC83E190-36AC-475C-9466-B8520790A0F7}" type="presParOf" srcId="{92EC65E9-0591-452B-992C-FDA93C6E8D7D}" destId="{C00049E7-788A-4C52-8D94-254F38347B65}" srcOrd="0" destOrd="0" presId="urn:microsoft.com/office/officeart/2005/8/layout/hierarchy1"/>
    <dgm:cxn modelId="{689A2C5E-BF8D-47FC-8FBF-FEFCC13FBF1A}" type="presParOf" srcId="{92EC65E9-0591-452B-992C-FDA93C6E8D7D}" destId="{79C7D619-79CD-4E83-A72D-1CD220F8CC09}" srcOrd="1" destOrd="0" presId="urn:microsoft.com/office/officeart/2005/8/layout/hierarchy1"/>
    <dgm:cxn modelId="{B7EF611F-5CC7-4DEF-90AB-A5F02A9BEA9D}" type="presParOf" srcId="{79C7D619-79CD-4E83-A72D-1CD220F8CC09}" destId="{231240AD-562C-485C-9BAD-D7D30E5BD617}" srcOrd="0" destOrd="0" presId="urn:microsoft.com/office/officeart/2005/8/layout/hierarchy1"/>
    <dgm:cxn modelId="{2E1D0476-69F6-480E-A517-AAF95B644784}" type="presParOf" srcId="{231240AD-562C-485C-9BAD-D7D30E5BD617}" destId="{A0F5514C-4EE7-4FCE-9796-E8AF11391DD0}" srcOrd="0" destOrd="0" presId="urn:microsoft.com/office/officeart/2005/8/layout/hierarchy1"/>
    <dgm:cxn modelId="{C336E12E-FD9C-4007-ADFE-90AA86B8847F}" type="presParOf" srcId="{231240AD-562C-485C-9BAD-D7D30E5BD617}" destId="{4570BDA2-8F88-4DE4-8ED0-89C74A620632}" srcOrd="1" destOrd="0" presId="urn:microsoft.com/office/officeart/2005/8/layout/hierarchy1"/>
    <dgm:cxn modelId="{D9145D0B-4F60-44A2-A7A1-F039AB9997AA}" type="presParOf" srcId="{79C7D619-79CD-4E83-A72D-1CD220F8CC09}" destId="{02E1B142-8359-441A-815F-FEB62EAB323B}" srcOrd="1" destOrd="0" presId="urn:microsoft.com/office/officeart/2005/8/layout/hierarchy1"/>
    <dgm:cxn modelId="{D5265537-6671-42CE-AE9F-E6A240EB9147}" type="presParOf" srcId="{B283E96B-E56E-405E-8FDF-69BE25FB4764}" destId="{7EA80386-50FF-4D4D-B2DE-5CC357504EB7}" srcOrd="2" destOrd="0" presId="urn:microsoft.com/office/officeart/2005/8/layout/hierarchy1"/>
    <dgm:cxn modelId="{B41A6135-678D-4B37-B594-8713831401CA}" type="presParOf" srcId="{B283E96B-E56E-405E-8FDF-69BE25FB4764}" destId="{62A87A44-0F34-4D2D-B220-B2F068CE2E72}" srcOrd="3" destOrd="0" presId="urn:microsoft.com/office/officeart/2005/8/layout/hierarchy1"/>
    <dgm:cxn modelId="{3CAE8350-02E1-459E-95DA-27596901CEF5}" type="presParOf" srcId="{62A87A44-0F34-4D2D-B220-B2F068CE2E72}" destId="{7F57EC44-52FC-4742-81D3-40026B9B06A6}" srcOrd="0" destOrd="0" presId="urn:microsoft.com/office/officeart/2005/8/layout/hierarchy1"/>
    <dgm:cxn modelId="{CF15C6D3-90E3-452C-89D4-CDBE877C2AF5}" type="presParOf" srcId="{7F57EC44-52FC-4742-81D3-40026B9B06A6}" destId="{65146A49-2F0F-45AB-9D95-651DB018AD83}" srcOrd="0" destOrd="0" presId="urn:microsoft.com/office/officeart/2005/8/layout/hierarchy1"/>
    <dgm:cxn modelId="{EC7BFA64-4607-4A6D-A0E2-5BE7774774CF}" type="presParOf" srcId="{7F57EC44-52FC-4742-81D3-40026B9B06A6}" destId="{5E717D17-7489-44BF-90C6-047426AA64DC}" srcOrd="1" destOrd="0" presId="urn:microsoft.com/office/officeart/2005/8/layout/hierarchy1"/>
    <dgm:cxn modelId="{EBB39973-ADF6-4D7B-AE31-76825B6F639E}" type="presParOf" srcId="{62A87A44-0F34-4D2D-B220-B2F068CE2E72}" destId="{9538A678-3545-41F6-B3FB-5D6A944F6D7E}" srcOrd="1" destOrd="0" presId="urn:microsoft.com/office/officeart/2005/8/layout/hierarchy1"/>
    <dgm:cxn modelId="{7E183D0D-ED44-4247-862F-985DDA068BF8}" type="presParOf" srcId="{9538A678-3545-41F6-B3FB-5D6A944F6D7E}" destId="{A91B677F-8E30-4A75-B4C2-975176CD571E}" srcOrd="0" destOrd="0" presId="urn:microsoft.com/office/officeart/2005/8/layout/hierarchy1"/>
    <dgm:cxn modelId="{00F7719C-D4E6-4CA7-B69D-6BA3B4212EB7}" type="presParOf" srcId="{9538A678-3545-41F6-B3FB-5D6A944F6D7E}" destId="{BD9224EE-A421-4A2D-BAF6-2476902AAA6B}" srcOrd="1" destOrd="0" presId="urn:microsoft.com/office/officeart/2005/8/layout/hierarchy1"/>
    <dgm:cxn modelId="{D69F0D84-9F2F-45D5-BF6A-C68F9B4183A4}" type="presParOf" srcId="{BD9224EE-A421-4A2D-BAF6-2476902AAA6B}" destId="{5E9B6C89-2EAC-416F-AAE3-6A73A5D0F161}" srcOrd="0" destOrd="0" presId="urn:microsoft.com/office/officeart/2005/8/layout/hierarchy1"/>
    <dgm:cxn modelId="{32D2C3A5-88A6-4C3F-8681-58EA1CBBFC53}" type="presParOf" srcId="{5E9B6C89-2EAC-416F-AAE3-6A73A5D0F161}" destId="{6A1CCBEF-D5C0-4A62-A46D-DB47F03AF13C}" srcOrd="0" destOrd="0" presId="urn:microsoft.com/office/officeart/2005/8/layout/hierarchy1"/>
    <dgm:cxn modelId="{A51C2DF4-3850-4CCB-9789-20A6AEB41643}" type="presParOf" srcId="{5E9B6C89-2EAC-416F-AAE3-6A73A5D0F161}" destId="{633BD55B-EBEE-4E5D-8BE3-B8531F31830E}" srcOrd="1" destOrd="0" presId="urn:microsoft.com/office/officeart/2005/8/layout/hierarchy1"/>
    <dgm:cxn modelId="{344B64A6-A48A-4B73-BE70-D00BF0FED2B2}" type="presParOf" srcId="{BD9224EE-A421-4A2D-BAF6-2476902AAA6B}" destId="{68B07157-B0E0-40C4-BCBA-91DE84816864}" srcOrd="1" destOrd="0" presId="urn:microsoft.com/office/officeart/2005/8/layout/hierarchy1"/>
    <dgm:cxn modelId="{43F8250C-D465-4138-98E8-5647D00114DF}" type="presParOf" srcId="{B283E96B-E56E-405E-8FDF-69BE25FB4764}" destId="{13E2C44A-3EDA-42DA-8302-6F9835FD6743}" srcOrd="4" destOrd="0" presId="urn:microsoft.com/office/officeart/2005/8/layout/hierarchy1"/>
    <dgm:cxn modelId="{7AF5B096-EB08-4FA4-B21A-2DB0BF23EBB2}" type="presParOf" srcId="{B283E96B-E56E-405E-8FDF-69BE25FB4764}" destId="{8D33031F-C31F-46CE-BF1F-AF59AC9BAA1C}" srcOrd="5" destOrd="0" presId="urn:microsoft.com/office/officeart/2005/8/layout/hierarchy1"/>
    <dgm:cxn modelId="{3D9F36D5-C158-442E-B9E6-779F3AA7FB1D}" type="presParOf" srcId="{8D33031F-C31F-46CE-BF1F-AF59AC9BAA1C}" destId="{DFA11AF3-5AF2-42C0-B09D-65ECFCE768AB}" srcOrd="0" destOrd="0" presId="urn:microsoft.com/office/officeart/2005/8/layout/hierarchy1"/>
    <dgm:cxn modelId="{513A6B85-6F78-484B-9329-AEA32FC03372}" type="presParOf" srcId="{DFA11AF3-5AF2-42C0-B09D-65ECFCE768AB}" destId="{E37133F4-E170-4384-9692-213118903A6D}" srcOrd="0" destOrd="0" presId="urn:microsoft.com/office/officeart/2005/8/layout/hierarchy1"/>
    <dgm:cxn modelId="{7E189894-095B-4FCB-B453-7803124F16DF}" type="presParOf" srcId="{DFA11AF3-5AF2-42C0-B09D-65ECFCE768AB}" destId="{75F40CD5-B03F-4D7E-992C-BBBFBA3EC4C8}" srcOrd="1" destOrd="0" presId="urn:microsoft.com/office/officeart/2005/8/layout/hierarchy1"/>
    <dgm:cxn modelId="{D16AD302-BB3A-4C5F-8776-3FD2F1E90E50}" type="presParOf" srcId="{8D33031F-C31F-46CE-BF1F-AF59AC9BAA1C}" destId="{E19EB686-E78E-4EE6-A06A-64948AECA409}" srcOrd="1" destOrd="0" presId="urn:microsoft.com/office/officeart/2005/8/layout/hierarchy1"/>
    <dgm:cxn modelId="{5431BA0E-1E52-41BA-A5B0-7F68E18AB459}" type="presParOf" srcId="{E19EB686-E78E-4EE6-A06A-64948AECA409}" destId="{BBC89F5D-3561-482C-813E-C53E6AC7B60B}" srcOrd="0" destOrd="0" presId="urn:microsoft.com/office/officeart/2005/8/layout/hierarchy1"/>
    <dgm:cxn modelId="{730EDCE2-3922-499E-B122-9211091D8A4A}" type="presParOf" srcId="{E19EB686-E78E-4EE6-A06A-64948AECA409}" destId="{2DD34148-2EC0-4712-995B-3A9966621789}" srcOrd="1" destOrd="0" presId="urn:microsoft.com/office/officeart/2005/8/layout/hierarchy1"/>
    <dgm:cxn modelId="{AD647CBB-F5DF-4B52-95D6-FC7193289723}" type="presParOf" srcId="{2DD34148-2EC0-4712-995B-3A9966621789}" destId="{9589F2E4-D8E9-40B6-94E8-3AFD59C75D10}" srcOrd="0" destOrd="0" presId="urn:microsoft.com/office/officeart/2005/8/layout/hierarchy1"/>
    <dgm:cxn modelId="{BF73A9D6-4902-4716-813D-C338460ADC47}" type="presParOf" srcId="{9589F2E4-D8E9-40B6-94E8-3AFD59C75D10}" destId="{901D1CF2-F942-478C-B61A-835B40AE4863}" srcOrd="0" destOrd="0" presId="urn:microsoft.com/office/officeart/2005/8/layout/hierarchy1"/>
    <dgm:cxn modelId="{0DCA03F4-35A9-476C-8A8B-64BEAF74457B}" type="presParOf" srcId="{9589F2E4-D8E9-40B6-94E8-3AFD59C75D10}" destId="{9F5EFBA6-0ABB-4BC9-8BF2-75C7CDB38204}" srcOrd="1" destOrd="0" presId="urn:microsoft.com/office/officeart/2005/8/layout/hierarchy1"/>
    <dgm:cxn modelId="{7551467F-C579-4E14-8D23-84E770011D03}" type="presParOf" srcId="{2DD34148-2EC0-4712-995B-3A9966621789}" destId="{85F8EC9D-D22D-40C5-8931-2F3F6365F0CE}" srcOrd="1" destOrd="0" presId="urn:microsoft.com/office/officeart/2005/8/layout/hierarchy1"/>
    <dgm:cxn modelId="{BD8BDDC3-A5B4-4001-AE6E-9DC43A559D28}" type="presParOf" srcId="{B283E96B-E56E-405E-8FDF-69BE25FB4764}" destId="{CF840FFD-BC0D-455F-B389-C511BAFE3C4D}" srcOrd="6" destOrd="0" presId="urn:microsoft.com/office/officeart/2005/8/layout/hierarchy1"/>
    <dgm:cxn modelId="{090520F3-711D-451D-9696-E93ED109BD65}" type="presParOf" srcId="{B283E96B-E56E-405E-8FDF-69BE25FB4764}" destId="{149C5F44-3549-40BC-A577-0797B6E3D053}" srcOrd="7" destOrd="0" presId="urn:microsoft.com/office/officeart/2005/8/layout/hierarchy1"/>
    <dgm:cxn modelId="{58CD5014-7F0F-42C3-BDF2-E4DC09CDEA74}" type="presParOf" srcId="{149C5F44-3549-40BC-A577-0797B6E3D053}" destId="{C31AD17D-A962-4375-9F26-C0ECD507A7BE}" srcOrd="0" destOrd="0" presId="urn:microsoft.com/office/officeart/2005/8/layout/hierarchy1"/>
    <dgm:cxn modelId="{781B5AB2-DA28-4430-8341-CF321EC02D10}" type="presParOf" srcId="{C31AD17D-A962-4375-9F26-C0ECD507A7BE}" destId="{A1ECDCAD-2DE7-41A3-B2B9-C78C76653406}" srcOrd="0" destOrd="0" presId="urn:microsoft.com/office/officeart/2005/8/layout/hierarchy1"/>
    <dgm:cxn modelId="{E7F51D76-7BD3-4F2E-A271-AFEFA2E0188C}" type="presParOf" srcId="{C31AD17D-A962-4375-9F26-C0ECD507A7BE}" destId="{8887ABEC-F2E0-4315-934D-AE00A6E53DF4}" srcOrd="1" destOrd="0" presId="urn:microsoft.com/office/officeart/2005/8/layout/hierarchy1"/>
    <dgm:cxn modelId="{0DD30A28-77D8-4D60-A147-5F9DFB49330C}" type="presParOf" srcId="{149C5F44-3549-40BC-A577-0797B6E3D053}" destId="{4B0A87FC-62DC-441E-9BA3-56285411D94D}" srcOrd="1" destOrd="0" presId="urn:microsoft.com/office/officeart/2005/8/layout/hierarchy1"/>
    <dgm:cxn modelId="{0B5AE36E-6FFC-4EE0-B164-AD718572154E}" type="presParOf" srcId="{4B0A87FC-62DC-441E-9BA3-56285411D94D}" destId="{CDD4E343-D6A9-4928-8D67-AF724EDBCBA0}" srcOrd="0" destOrd="0" presId="urn:microsoft.com/office/officeart/2005/8/layout/hierarchy1"/>
    <dgm:cxn modelId="{BD871AC9-3E61-4FEA-8E20-1B7CF55E2016}" type="presParOf" srcId="{4B0A87FC-62DC-441E-9BA3-56285411D94D}" destId="{BE50AE75-0FE7-4D84-91DE-5E2E8D614FA5}" srcOrd="1" destOrd="0" presId="urn:microsoft.com/office/officeart/2005/8/layout/hierarchy1"/>
    <dgm:cxn modelId="{00EBA517-A191-4114-BB7E-0041B14EBC50}" type="presParOf" srcId="{BE50AE75-0FE7-4D84-91DE-5E2E8D614FA5}" destId="{9D8935AF-8BF4-4B04-95AA-CAD041E7D26F}" srcOrd="0" destOrd="0" presId="urn:microsoft.com/office/officeart/2005/8/layout/hierarchy1"/>
    <dgm:cxn modelId="{4B4DE27A-4A90-4BC8-9554-143ADB5C5374}" type="presParOf" srcId="{9D8935AF-8BF4-4B04-95AA-CAD041E7D26F}" destId="{A0C45AD8-DAD3-4F50-BA88-C42BC8BD5FA1}" srcOrd="0" destOrd="0" presId="urn:microsoft.com/office/officeart/2005/8/layout/hierarchy1"/>
    <dgm:cxn modelId="{E0710DA1-3B37-43F3-B571-82F2BF35E1B0}" type="presParOf" srcId="{9D8935AF-8BF4-4B04-95AA-CAD041E7D26F}" destId="{23537D40-6487-47B4-8806-EDA731557B0D}" srcOrd="1" destOrd="0" presId="urn:microsoft.com/office/officeart/2005/8/layout/hierarchy1"/>
    <dgm:cxn modelId="{6B628740-F406-460B-952A-6CCC205EC2CC}" type="presParOf" srcId="{BE50AE75-0FE7-4D84-91DE-5E2E8D614FA5}" destId="{DC455E18-CE8B-4425-90E9-2DC346190F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744D3B-E99B-47A7-8324-3F12F97C1E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0494A4-63C4-4A47-B983-5CB0349F5F76}">
      <dgm:prSet phldrT="[Текст]" custT="1"/>
      <dgm:spPr/>
      <dgm:t>
        <a:bodyPr/>
        <a:lstStyle/>
        <a:p>
          <a:r>
            <a:rPr lang="ru-RU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провести энергоаудит и установить приборы учета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1B5C7A8-E7FC-49D3-9A82-195209AD2E58}" type="parTrans" cxnId="{6ADF8F26-8E29-42FC-B878-11852BC84691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E3B984-33C8-4BDC-839D-E52504B5AE28}" type="sibTrans" cxnId="{6ADF8F26-8E29-42FC-B878-11852BC84691}">
      <dgm:prSet custT="1"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D15E411-8C43-4EA8-8D5D-859FC92BE577}">
      <dgm:prSet phldrT="[Текст]" custT="1"/>
      <dgm:spPr/>
      <dgm:t>
        <a:bodyPr/>
        <a:lstStyle/>
        <a:p>
          <a:r>
            <a:rPr lang="uk-UA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максимально сократить потери тепла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D0236E8-A441-4D31-AE13-5D2DC9EB2FBD}" type="parTrans" cxnId="{C32E5B66-771B-493A-83E7-423C5E33663A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9F5B753-5717-48B9-80DC-557B306A358F}" type="sibTrans" cxnId="{C32E5B66-771B-493A-83E7-423C5E33663A}">
      <dgm:prSet custT="1"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0C3FD67-FDCC-433A-A983-4FE05BFFBC9D}">
      <dgm:prSet custT="1"/>
      <dgm:spPr/>
      <dgm:t>
        <a:bodyPr/>
        <a:lstStyle/>
        <a:p>
          <a:r>
            <a:rPr lang="uk-UA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модернизировать систему отопления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B4D2026-6274-4633-948E-DECF925E3257}" type="parTrans" cxnId="{B2564059-16A6-479C-93C6-B0735A2C83A9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4D90F95-0F25-4DB0-A0D2-849A8DE52150}" type="sibTrans" cxnId="{B2564059-16A6-479C-93C6-B0735A2C83A9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75FE8A0-8C15-43F3-B223-8E07D566075A}" type="pres">
      <dgm:prSet presAssocID="{07744D3B-E99B-47A7-8324-3F12F97C1E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CDE52-A1A7-4972-8B93-F6B12BEB841D}" type="pres">
      <dgm:prSet presAssocID="{07744D3B-E99B-47A7-8324-3F12F97C1ECF}" presName="dummyMaxCanvas" presStyleCnt="0">
        <dgm:presLayoutVars/>
      </dgm:prSet>
      <dgm:spPr/>
    </dgm:pt>
    <dgm:pt modelId="{57E3295C-E40D-434F-A299-70B47E00D880}" type="pres">
      <dgm:prSet presAssocID="{07744D3B-E99B-47A7-8324-3F12F97C1EC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854F6-B439-447A-80B1-E75F098649A5}" type="pres">
      <dgm:prSet presAssocID="{07744D3B-E99B-47A7-8324-3F12F97C1EC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15521-F1DF-4035-BBA8-65BD64F9A62A}" type="pres">
      <dgm:prSet presAssocID="{07744D3B-E99B-47A7-8324-3F12F97C1EC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839A4-A0A6-4439-985B-A9952F6BD66C}" type="pres">
      <dgm:prSet presAssocID="{07744D3B-E99B-47A7-8324-3F12F97C1EC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9DB64-C205-43A4-A8AF-BD5ED7E000CF}" type="pres">
      <dgm:prSet presAssocID="{07744D3B-E99B-47A7-8324-3F12F97C1EC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F0EF-6314-4150-9841-289BEB983DB8}" type="pres">
      <dgm:prSet presAssocID="{07744D3B-E99B-47A7-8324-3F12F97C1EC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12935-8CE1-4D2B-BA43-ECFC45938535}" type="pres">
      <dgm:prSet presAssocID="{07744D3B-E99B-47A7-8324-3F12F97C1EC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9866-908F-4453-9D18-49AF0369B71A}" type="pres">
      <dgm:prSet presAssocID="{07744D3B-E99B-47A7-8324-3F12F97C1EC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E82B5B-F4E7-41E0-9215-3962EAEDFEA2}" type="presOf" srcId="{CD15E411-8C43-4EA8-8D5D-859FC92BE577}" destId="{2EB12935-8CE1-4D2B-BA43-ECFC45938535}" srcOrd="1" destOrd="0" presId="urn:microsoft.com/office/officeart/2005/8/layout/vProcess5"/>
    <dgm:cxn modelId="{5A2E1AFA-8148-49A0-9EE7-7391FD938003}" type="presOf" srcId="{BA0494A4-63C4-4A47-B983-5CB0349F5F76}" destId="{2DEEF0EF-6314-4150-9841-289BEB983DB8}" srcOrd="1" destOrd="0" presId="urn:microsoft.com/office/officeart/2005/8/layout/vProcess5"/>
    <dgm:cxn modelId="{C32E5B66-771B-493A-83E7-423C5E33663A}" srcId="{07744D3B-E99B-47A7-8324-3F12F97C1ECF}" destId="{CD15E411-8C43-4EA8-8D5D-859FC92BE577}" srcOrd="1" destOrd="0" parTransId="{1D0236E8-A441-4D31-AE13-5D2DC9EB2FBD}" sibTransId="{79F5B753-5717-48B9-80DC-557B306A358F}"/>
    <dgm:cxn modelId="{6ADF8F26-8E29-42FC-B878-11852BC84691}" srcId="{07744D3B-E99B-47A7-8324-3F12F97C1ECF}" destId="{BA0494A4-63C4-4A47-B983-5CB0349F5F76}" srcOrd="0" destOrd="0" parTransId="{71B5C7A8-E7FC-49D3-9A82-195209AD2E58}" sibTransId="{BCE3B984-33C8-4BDC-839D-E52504B5AE28}"/>
    <dgm:cxn modelId="{07171717-CA87-434D-9B62-DB670E7874D3}" type="presOf" srcId="{07744D3B-E99B-47A7-8324-3F12F97C1ECF}" destId="{675FE8A0-8C15-43F3-B223-8E07D566075A}" srcOrd="0" destOrd="0" presId="urn:microsoft.com/office/officeart/2005/8/layout/vProcess5"/>
    <dgm:cxn modelId="{8FEBD3AA-4708-4856-827A-A49D22512D0C}" type="presOf" srcId="{10C3FD67-FDCC-433A-A983-4FE05BFFBC9D}" destId="{A2E15521-F1DF-4035-BBA8-65BD64F9A62A}" srcOrd="0" destOrd="0" presId="urn:microsoft.com/office/officeart/2005/8/layout/vProcess5"/>
    <dgm:cxn modelId="{944EB60C-2676-419B-A9BE-A27E99116860}" type="presOf" srcId="{CD15E411-8C43-4EA8-8D5D-859FC92BE577}" destId="{97A854F6-B439-447A-80B1-E75F098649A5}" srcOrd="0" destOrd="0" presId="urn:microsoft.com/office/officeart/2005/8/layout/vProcess5"/>
    <dgm:cxn modelId="{9D006412-6514-4EA8-9D94-7DECEA85EE5D}" type="presOf" srcId="{79F5B753-5717-48B9-80DC-557B306A358F}" destId="{3AD9DB64-C205-43A4-A8AF-BD5ED7E000CF}" srcOrd="0" destOrd="0" presId="urn:microsoft.com/office/officeart/2005/8/layout/vProcess5"/>
    <dgm:cxn modelId="{83B3D8C1-9C1B-4C7B-96E1-EA14951F9A3C}" type="presOf" srcId="{BA0494A4-63C4-4A47-B983-5CB0349F5F76}" destId="{57E3295C-E40D-434F-A299-70B47E00D880}" srcOrd="0" destOrd="0" presId="urn:microsoft.com/office/officeart/2005/8/layout/vProcess5"/>
    <dgm:cxn modelId="{172B5987-6BEE-4F8C-A851-5F4847295219}" type="presOf" srcId="{BCE3B984-33C8-4BDC-839D-E52504B5AE28}" destId="{D8E839A4-A0A6-4439-985B-A9952F6BD66C}" srcOrd="0" destOrd="0" presId="urn:microsoft.com/office/officeart/2005/8/layout/vProcess5"/>
    <dgm:cxn modelId="{8C426369-65FA-4C86-A0CA-7921448EBC6A}" type="presOf" srcId="{10C3FD67-FDCC-433A-A983-4FE05BFFBC9D}" destId="{D7C79866-908F-4453-9D18-49AF0369B71A}" srcOrd="1" destOrd="0" presId="urn:microsoft.com/office/officeart/2005/8/layout/vProcess5"/>
    <dgm:cxn modelId="{B2564059-16A6-479C-93C6-B0735A2C83A9}" srcId="{07744D3B-E99B-47A7-8324-3F12F97C1ECF}" destId="{10C3FD67-FDCC-433A-A983-4FE05BFFBC9D}" srcOrd="2" destOrd="0" parTransId="{0B4D2026-6274-4633-948E-DECF925E3257}" sibTransId="{C4D90F95-0F25-4DB0-A0D2-849A8DE52150}"/>
    <dgm:cxn modelId="{979435AF-D7E2-4BA4-A9E6-87850493DDBD}" type="presParOf" srcId="{675FE8A0-8C15-43F3-B223-8E07D566075A}" destId="{2FFCDE52-A1A7-4972-8B93-F6B12BEB841D}" srcOrd="0" destOrd="0" presId="urn:microsoft.com/office/officeart/2005/8/layout/vProcess5"/>
    <dgm:cxn modelId="{DB82A092-EE05-4044-85A7-0EE20F9DD6D7}" type="presParOf" srcId="{675FE8A0-8C15-43F3-B223-8E07D566075A}" destId="{57E3295C-E40D-434F-A299-70B47E00D880}" srcOrd="1" destOrd="0" presId="urn:microsoft.com/office/officeart/2005/8/layout/vProcess5"/>
    <dgm:cxn modelId="{B88F5C41-1BCA-4C87-9588-2953102359F8}" type="presParOf" srcId="{675FE8A0-8C15-43F3-B223-8E07D566075A}" destId="{97A854F6-B439-447A-80B1-E75F098649A5}" srcOrd="2" destOrd="0" presId="urn:microsoft.com/office/officeart/2005/8/layout/vProcess5"/>
    <dgm:cxn modelId="{FEDA0DC5-816C-4BF9-A918-B476085D5BF1}" type="presParOf" srcId="{675FE8A0-8C15-43F3-B223-8E07D566075A}" destId="{A2E15521-F1DF-4035-BBA8-65BD64F9A62A}" srcOrd="3" destOrd="0" presId="urn:microsoft.com/office/officeart/2005/8/layout/vProcess5"/>
    <dgm:cxn modelId="{74731FEB-5D50-45CD-ADD5-2A369EB0F8E6}" type="presParOf" srcId="{675FE8A0-8C15-43F3-B223-8E07D566075A}" destId="{D8E839A4-A0A6-4439-985B-A9952F6BD66C}" srcOrd="4" destOrd="0" presId="urn:microsoft.com/office/officeart/2005/8/layout/vProcess5"/>
    <dgm:cxn modelId="{F992D470-476F-495F-96A5-A455AEFEBEFF}" type="presParOf" srcId="{675FE8A0-8C15-43F3-B223-8E07D566075A}" destId="{3AD9DB64-C205-43A4-A8AF-BD5ED7E000CF}" srcOrd="5" destOrd="0" presId="urn:microsoft.com/office/officeart/2005/8/layout/vProcess5"/>
    <dgm:cxn modelId="{AC60F3F6-7346-4721-B298-CDE10704C879}" type="presParOf" srcId="{675FE8A0-8C15-43F3-B223-8E07D566075A}" destId="{2DEEF0EF-6314-4150-9841-289BEB983DB8}" srcOrd="6" destOrd="0" presId="urn:microsoft.com/office/officeart/2005/8/layout/vProcess5"/>
    <dgm:cxn modelId="{C8DDA6E7-E30A-4D5B-9672-6C24BBCC6637}" type="presParOf" srcId="{675FE8A0-8C15-43F3-B223-8E07D566075A}" destId="{2EB12935-8CE1-4D2B-BA43-ECFC45938535}" srcOrd="7" destOrd="0" presId="urn:microsoft.com/office/officeart/2005/8/layout/vProcess5"/>
    <dgm:cxn modelId="{5E2EFF70-41A4-4185-8323-53E689A9E7EA}" type="presParOf" srcId="{675FE8A0-8C15-43F3-B223-8E07D566075A}" destId="{D7C79866-908F-4453-9D18-49AF0369B71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744D3B-E99B-47A7-8324-3F12F97C1E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0494A4-63C4-4A47-B983-5CB0349F5F76}">
      <dgm:prSet phldrT="[Текст]" custT="1"/>
      <dgm:spPr/>
      <dgm:t>
        <a:bodyPr/>
        <a:lstStyle/>
        <a:p>
          <a:r>
            <a:rPr lang="ru-RU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получать максимум тепла при минимуме затрат - КПД котла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1B5C7A8-E7FC-49D3-9A82-195209AD2E58}" type="parTrans" cxnId="{6ADF8F26-8E29-42FC-B878-11852BC84691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CE3B984-33C8-4BDC-839D-E52504B5AE28}" type="sibTrans" cxnId="{6ADF8F26-8E29-42FC-B878-11852BC84691}">
      <dgm:prSet custT="1"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CD15E411-8C43-4EA8-8D5D-859FC92BE577}">
      <dgm:prSet phldrT="[Текст]" custT="1"/>
      <dgm:spPr/>
      <dgm:t>
        <a:bodyPr/>
        <a:lstStyle/>
        <a:p>
          <a:r>
            <a:rPr lang="ru-RU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обратиться к альтернативным источникам энергии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1D0236E8-A441-4D31-AE13-5D2DC9EB2FBD}" type="parTrans" cxnId="{C32E5B66-771B-493A-83E7-423C5E33663A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9F5B753-5717-48B9-80DC-557B306A358F}" type="sibTrans" cxnId="{C32E5B66-771B-493A-83E7-423C5E33663A}">
      <dgm:prSet custT="1"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A7CE5A6-A809-4884-AB81-B76595852BCE}">
      <dgm:prSet phldrT="[Текст]" custT="1"/>
      <dgm:spPr/>
      <dgm:t>
        <a:bodyPr/>
        <a:lstStyle/>
        <a:p>
          <a:r>
            <a:rPr lang="ru-RU" sz="2400" b="0" i="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энергоэффективный быт - бытовая техника, ее рациональное использование и полезные привычки</a:t>
          </a:r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B7D758E9-9537-435D-954F-B3018617528F}" type="parTrans" cxnId="{5053A541-E417-4164-9720-7267A8576CEF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DF21C42-3E0F-4EBD-9122-0E623724B76F}" type="sibTrans" cxnId="{5053A541-E417-4164-9720-7267A8576CEF}">
      <dgm:prSet/>
      <dgm:spPr/>
      <dgm:t>
        <a:bodyPr/>
        <a:lstStyle/>
        <a:p>
          <a:endParaRPr lang="uk-UA" sz="24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75FE8A0-8C15-43F3-B223-8E07D566075A}" type="pres">
      <dgm:prSet presAssocID="{07744D3B-E99B-47A7-8324-3F12F97C1E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CDE52-A1A7-4972-8B93-F6B12BEB841D}" type="pres">
      <dgm:prSet presAssocID="{07744D3B-E99B-47A7-8324-3F12F97C1ECF}" presName="dummyMaxCanvas" presStyleCnt="0">
        <dgm:presLayoutVars/>
      </dgm:prSet>
      <dgm:spPr/>
    </dgm:pt>
    <dgm:pt modelId="{57E3295C-E40D-434F-A299-70B47E00D880}" type="pres">
      <dgm:prSet presAssocID="{07744D3B-E99B-47A7-8324-3F12F97C1EC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854F6-B439-447A-80B1-E75F098649A5}" type="pres">
      <dgm:prSet presAssocID="{07744D3B-E99B-47A7-8324-3F12F97C1EC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15521-F1DF-4035-BBA8-65BD64F9A62A}" type="pres">
      <dgm:prSet presAssocID="{07744D3B-E99B-47A7-8324-3F12F97C1EC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839A4-A0A6-4439-985B-A9952F6BD66C}" type="pres">
      <dgm:prSet presAssocID="{07744D3B-E99B-47A7-8324-3F12F97C1EC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9DB64-C205-43A4-A8AF-BD5ED7E000CF}" type="pres">
      <dgm:prSet presAssocID="{07744D3B-E99B-47A7-8324-3F12F97C1EC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EF0EF-6314-4150-9841-289BEB983DB8}" type="pres">
      <dgm:prSet presAssocID="{07744D3B-E99B-47A7-8324-3F12F97C1EC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12935-8CE1-4D2B-BA43-ECFC45938535}" type="pres">
      <dgm:prSet presAssocID="{07744D3B-E99B-47A7-8324-3F12F97C1EC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79866-908F-4453-9D18-49AF0369B71A}" type="pres">
      <dgm:prSet presAssocID="{07744D3B-E99B-47A7-8324-3F12F97C1EC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E685F-DC6B-4475-84B6-C8E5A3D353C7}" type="presOf" srcId="{BA0494A4-63C4-4A47-B983-5CB0349F5F76}" destId="{57E3295C-E40D-434F-A299-70B47E00D880}" srcOrd="0" destOrd="0" presId="urn:microsoft.com/office/officeart/2005/8/layout/vProcess5"/>
    <dgm:cxn modelId="{C32E5B66-771B-493A-83E7-423C5E33663A}" srcId="{07744D3B-E99B-47A7-8324-3F12F97C1ECF}" destId="{CD15E411-8C43-4EA8-8D5D-859FC92BE577}" srcOrd="1" destOrd="0" parTransId="{1D0236E8-A441-4D31-AE13-5D2DC9EB2FBD}" sibTransId="{79F5B753-5717-48B9-80DC-557B306A358F}"/>
    <dgm:cxn modelId="{46FF5A47-DB5D-48DD-BD43-0946F0ECACA3}" type="presOf" srcId="{CD15E411-8C43-4EA8-8D5D-859FC92BE577}" destId="{2EB12935-8CE1-4D2B-BA43-ECFC45938535}" srcOrd="1" destOrd="0" presId="urn:microsoft.com/office/officeart/2005/8/layout/vProcess5"/>
    <dgm:cxn modelId="{91660C34-C83F-487F-B3C1-F3A84E6DC1FA}" type="presOf" srcId="{BA0494A4-63C4-4A47-B983-5CB0349F5F76}" destId="{2DEEF0EF-6314-4150-9841-289BEB983DB8}" srcOrd="1" destOrd="0" presId="urn:microsoft.com/office/officeart/2005/8/layout/vProcess5"/>
    <dgm:cxn modelId="{6ADF8F26-8E29-42FC-B878-11852BC84691}" srcId="{07744D3B-E99B-47A7-8324-3F12F97C1ECF}" destId="{BA0494A4-63C4-4A47-B983-5CB0349F5F76}" srcOrd="0" destOrd="0" parTransId="{71B5C7A8-E7FC-49D3-9A82-195209AD2E58}" sibTransId="{BCE3B984-33C8-4BDC-839D-E52504B5AE28}"/>
    <dgm:cxn modelId="{07171717-CA87-434D-9B62-DB670E7874D3}" type="presOf" srcId="{07744D3B-E99B-47A7-8324-3F12F97C1ECF}" destId="{675FE8A0-8C15-43F3-B223-8E07D566075A}" srcOrd="0" destOrd="0" presId="urn:microsoft.com/office/officeart/2005/8/layout/vProcess5"/>
    <dgm:cxn modelId="{4CBFB17D-3E78-4407-9790-9B657F2ACF11}" type="presOf" srcId="{BCE3B984-33C8-4BDC-839D-E52504B5AE28}" destId="{D8E839A4-A0A6-4439-985B-A9952F6BD66C}" srcOrd="0" destOrd="0" presId="urn:microsoft.com/office/officeart/2005/8/layout/vProcess5"/>
    <dgm:cxn modelId="{67DCE319-7059-4DB3-8135-7772D2AC4470}" type="presOf" srcId="{FA7CE5A6-A809-4884-AB81-B76595852BCE}" destId="{D7C79866-908F-4453-9D18-49AF0369B71A}" srcOrd="1" destOrd="0" presId="urn:microsoft.com/office/officeart/2005/8/layout/vProcess5"/>
    <dgm:cxn modelId="{3EDD6534-302F-4FFF-BD39-DF90E39149F6}" type="presOf" srcId="{79F5B753-5717-48B9-80DC-557B306A358F}" destId="{3AD9DB64-C205-43A4-A8AF-BD5ED7E000CF}" srcOrd="0" destOrd="0" presId="urn:microsoft.com/office/officeart/2005/8/layout/vProcess5"/>
    <dgm:cxn modelId="{B0E363FC-D5F0-45BE-88E8-5C3C186DD1C9}" type="presOf" srcId="{CD15E411-8C43-4EA8-8D5D-859FC92BE577}" destId="{97A854F6-B439-447A-80B1-E75F098649A5}" srcOrd="0" destOrd="0" presId="urn:microsoft.com/office/officeart/2005/8/layout/vProcess5"/>
    <dgm:cxn modelId="{8A5A1222-ECB9-4501-A75F-885EB56F4951}" type="presOf" srcId="{FA7CE5A6-A809-4884-AB81-B76595852BCE}" destId="{A2E15521-F1DF-4035-BBA8-65BD64F9A62A}" srcOrd="0" destOrd="0" presId="urn:microsoft.com/office/officeart/2005/8/layout/vProcess5"/>
    <dgm:cxn modelId="{5053A541-E417-4164-9720-7267A8576CEF}" srcId="{07744D3B-E99B-47A7-8324-3F12F97C1ECF}" destId="{FA7CE5A6-A809-4884-AB81-B76595852BCE}" srcOrd="2" destOrd="0" parTransId="{B7D758E9-9537-435D-954F-B3018617528F}" sibTransId="{0DF21C42-3E0F-4EBD-9122-0E623724B76F}"/>
    <dgm:cxn modelId="{979435AF-D7E2-4BA4-A9E6-87850493DDBD}" type="presParOf" srcId="{675FE8A0-8C15-43F3-B223-8E07D566075A}" destId="{2FFCDE52-A1A7-4972-8B93-F6B12BEB841D}" srcOrd="0" destOrd="0" presId="urn:microsoft.com/office/officeart/2005/8/layout/vProcess5"/>
    <dgm:cxn modelId="{CAE3A351-8DBA-4954-8B0A-CE2E0AAC47BC}" type="presParOf" srcId="{675FE8A0-8C15-43F3-B223-8E07D566075A}" destId="{57E3295C-E40D-434F-A299-70B47E00D880}" srcOrd="1" destOrd="0" presId="urn:microsoft.com/office/officeart/2005/8/layout/vProcess5"/>
    <dgm:cxn modelId="{65226DA5-C9A2-49E7-A7C4-9B53CDA17B7E}" type="presParOf" srcId="{675FE8A0-8C15-43F3-B223-8E07D566075A}" destId="{97A854F6-B439-447A-80B1-E75F098649A5}" srcOrd="2" destOrd="0" presId="urn:microsoft.com/office/officeart/2005/8/layout/vProcess5"/>
    <dgm:cxn modelId="{89433EA2-08E8-4E4C-9DF7-B0ABE1942EE0}" type="presParOf" srcId="{675FE8A0-8C15-43F3-B223-8E07D566075A}" destId="{A2E15521-F1DF-4035-BBA8-65BD64F9A62A}" srcOrd="3" destOrd="0" presId="urn:microsoft.com/office/officeart/2005/8/layout/vProcess5"/>
    <dgm:cxn modelId="{A011BC28-3AF4-433B-9B59-9CB7D56B23F0}" type="presParOf" srcId="{675FE8A0-8C15-43F3-B223-8E07D566075A}" destId="{D8E839A4-A0A6-4439-985B-A9952F6BD66C}" srcOrd="4" destOrd="0" presId="urn:microsoft.com/office/officeart/2005/8/layout/vProcess5"/>
    <dgm:cxn modelId="{08C3FDDC-B014-4384-BFF9-AED21C2B4F64}" type="presParOf" srcId="{675FE8A0-8C15-43F3-B223-8E07D566075A}" destId="{3AD9DB64-C205-43A4-A8AF-BD5ED7E000CF}" srcOrd="5" destOrd="0" presId="urn:microsoft.com/office/officeart/2005/8/layout/vProcess5"/>
    <dgm:cxn modelId="{FEF69BE4-5EC6-4908-83BF-AE5D7ABE3044}" type="presParOf" srcId="{675FE8A0-8C15-43F3-B223-8E07D566075A}" destId="{2DEEF0EF-6314-4150-9841-289BEB983DB8}" srcOrd="6" destOrd="0" presId="urn:microsoft.com/office/officeart/2005/8/layout/vProcess5"/>
    <dgm:cxn modelId="{518262A5-A3CF-4A9E-BE88-60CCEB745DDD}" type="presParOf" srcId="{675FE8A0-8C15-43F3-B223-8E07D566075A}" destId="{2EB12935-8CE1-4D2B-BA43-ECFC45938535}" srcOrd="7" destOrd="0" presId="urn:microsoft.com/office/officeart/2005/8/layout/vProcess5"/>
    <dgm:cxn modelId="{2B381CC7-CCFC-468D-A441-9F0F4F3AC36D}" type="presParOf" srcId="{675FE8A0-8C15-43F3-B223-8E07D566075A}" destId="{D7C79866-908F-4453-9D18-49AF0369B71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5F99A-53B2-4B7A-BD49-A872324B6CCB}">
      <dsp:nvSpPr>
        <dsp:cNvPr id="0" name=""/>
        <dsp:cNvSpPr/>
      </dsp:nvSpPr>
      <dsp:spPr>
        <a:xfrm>
          <a:off x="156768" y="0"/>
          <a:ext cx="8882715" cy="559960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33DE2-F5B0-4533-91DA-78803EC01C9F}">
      <dsp:nvSpPr>
        <dsp:cNvPr id="0" name=""/>
        <dsp:cNvSpPr/>
      </dsp:nvSpPr>
      <dsp:spPr>
        <a:xfrm>
          <a:off x="539998" y="531962"/>
          <a:ext cx="3600007" cy="21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>
              <a:solidFill>
                <a:schemeClr val="bg1"/>
              </a:solidFill>
            </a:rPr>
            <a:t>Законодательные</a:t>
          </a:r>
          <a:r>
            <a:rPr lang="ru-RU" sz="2300" kern="1200" dirty="0">
              <a:solidFill>
                <a:schemeClr val="bg1"/>
              </a:solidFill>
            </a:rPr>
            <a:t> требования к показателям энергоэффективности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646605" y="638569"/>
        <a:ext cx="3386793" cy="1970633"/>
      </dsp:txXfrm>
    </dsp:sp>
    <dsp:sp modelId="{590A9040-988C-40B0-9E06-5D96FEC1831B}">
      <dsp:nvSpPr>
        <dsp:cNvPr id="0" name=""/>
        <dsp:cNvSpPr/>
      </dsp:nvSpPr>
      <dsp:spPr>
        <a:xfrm>
          <a:off x="5039998" y="531962"/>
          <a:ext cx="3600007" cy="21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u="sng" kern="1200" dirty="0">
              <a:solidFill>
                <a:schemeClr val="bg1"/>
              </a:solidFill>
            </a:rPr>
            <a:t>Нормативные</a:t>
          </a:r>
          <a:r>
            <a:rPr lang="ru-RU" sz="2300" kern="1200" dirty="0">
              <a:solidFill>
                <a:schemeClr val="bg1"/>
              </a:solidFill>
            </a:rPr>
            <a:t> требования к показателям энергоэффективности</a:t>
          </a:r>
          <a:endParaRPr lang="uk-UA" sz="2300" kern="1200" dirty="0">
            <a:solidFill>
              <a:schemeClr val="bg1"/>
            </a:solidFill>
          </a:endParaRPr>
        </a:p>
      </dsp:txBody>
      <dsp:txXfrm>
        <a:off x="5146605" y="638569"/>
        <a:ext cx="3386793" cy="1970633"/>
      </dsp:txXfrm>
    </dsp:sp>
    <dsp:sp modelId="{639BE9F9-1D6D-479C-B677-C43DAA2BB878}">
      <dsp:nvSpPr>
        <dsp:cNvPr id="0" name=""/>
        <dsp:cNvSpPr/>
      </dsp:nvSpPr>
      <dsp:spPr>
        <a:xfrm>
          <a:off x="539998" y="2883798"/>
          <a:ext cx="3600007" cy="21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>
              <a:solidFill>
                <a:schemeClr val="bg1"/>
              </a:solidFill>
            </a:rPr>
            <a:t>Экономические</a:t>
          </a:r>
          <a:r>
            <a:rPr lang="ru-RU" sz="2200" kern="1200" dirty="0">
              <a:solidFill>
                <a:schemeClr val="bg1"/>
              </a:solidFill>
            </a:rPr>
            <a:t> стимулы к повышению энергоэффективности</a:t>
          </a:r>
          <a:endParaRPr lang="uk-UA" sz="2200" kern="1200" dirty="0">
            <a:solidFill>
              <a:schemeClr val="bg1"/>
            </a:solidFill>
          </a:endParaRPr>
        </a:p>
      </dsp:txBody>
      <dsp:txXfrm>
        <a:off x="646605" y="2990405"/>
        <a:ext cx="3386793" cy="1970633"/>
      </dsp:txXfrm>
    </dsp:sp>
    <dsp:sp modelId="{50D86337-1D5B-4C4A-8F27-A6018A6A0CBC}">
      <dsp:nvSpPr>
        <dsp:cNvPr id="0" name=""/>
        <dsp:cNvSpPr/>
      </dsp:nvSpPr>
      <dsp:spPr>
        <a:xfrm>
          <a:off x="5039998" y="2883798"/>
          <a:ext cx="3600007" cy="21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u="sng" kern="1200" dirty="0">
              <a:solidFill>
                <a:schemeClr val="bg1"/>
              </a:solidFill>
            </a:rPr>
            <a:t>Типовые</a:t>
          </a:r>
          <a:r>
            <a:rPr lang="ru-RU" sz="2200" kern="1200" dirty="0">
              <a:solidFill>
                <a:schemeClr val="bg1"/>
              </a:solidFill>
            </a:rPr>
            <a:t> технические решения (проекты повторного применения)</a:t>
          </a:r>
          <a:endParaRPr lang="uk-UA" sz="2200" kern="1200" dirty="0">
            <a:solidFill>
              <a:schemeClr val="bg1"/>
            </a:solidFill>
          </a:endParaRPr>
        </a:p>
      </dsp:txBody>
      <dsp:txXfrm>
        <a:off x="5146605" y="2990405"/>
        <a:ext cx="3386793" cy="1970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4E343-D6A9-4928-8D67-AF724EDBCBA0}">
      <dsp:nvSpPr>
        <dsp:cNvPr id="0" name=""/>
        <dsp:cNvSpPr/>
      </dsp:nvSpPr>
      <dsp:spPr>
        <a:xfrm>
          <a:off x="8382271" y="3366674"/>
          <a:ext cx="91440" cy="919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40FFD-BC0D-455F-B389-C511BAFE3C4D}">
      <dsp:nvSpPr>
        <dsp:cNvPr id="0" name=""/>
        <dsp:cNvSpPr/>
      </dsp:nvSpPr>
      <dsp:spPr>
        <a:xfrm>
          <a:off x="4720921" y="938570"/>
          <a:ext cx="3707070" cy="114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790"/>
              </a:lnTo>
              <a:lnTo>
                <a:pt x="3707070" y="956790"/>
              </a:lnTo>
              <a:lnTo>
                <a:pt x="3707070" y="1144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89F5D-3561-482C-813E-C53E6AC7B60B}">
      <dsp:nvSpPr>
        <dsp:cNvPr id="0" name=""/>
        <dsp:cNvSpPr/>
      </dsp:nvSpPr>
      <dsp:spPr>
        <a:xfrm>
          <a:off x="5910891" y="3366674"/>
          <a:ext cx="91440" cy="919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2C44A-3EDA-42DA-8302-6F9835FD6743}">
      <dsp:nvSpPr>
        <dsp:cNvPr id="0" name=""/>
        <dsp:cNvSpPr/>
      </dsp:nvSpPr>
      <dsp:spPr>
        <a:xfrm>
          <a:off x="4720921" y="938570"/>
          <a:ext cx="1235690" cy="1144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6790"/>
              </a:lnTo>
              <a:lnTo>
                <a:pt x="1235690" y="956790"/>
              </a:lnTo>
              <a:lnTo>
                <a:pt x="1235690" y="1144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B677F-8E30-4A75-B4C2-975176CD571E}">
      <dsp:nvSpPr>
        <dsp:cNvPr id="0" name=""/>
        <dsp:cNvSpPr/>
      </dsp:nvSpPr>
      <dsp:spPr>
        <a:xfrm>
          <a:off x="3439511" y="3366674"/>
          <a:ext cx="91440" cy="919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80386-50FF-4D4D-B2DE-5CC357504EB7}">
      <dsp:nvSpPr>
        <dsp:cNvPr id="0" name=""/>
        <dsp:cNvSpPr/>
      </dsp:nvSpPr>
      <dsp:spPr>
        <a:xfrm>
          <a:off x="3485231" y="938570"/>
          <a:ext cx="1235690" cy="1144109"/>
        </a:xfrm>
        <a:custGeom>
          <a:avLst/>
          <a:gdLst/>
          <a:ahLst/>
          <a:cxnLst/>
          <a:rect l="0" t="0" r="0" b="0"/>
          <a:pathLst>
            <a:path>
              <a:moveTo>
                <a:pt x="1235690" y="0"/>
              </a:moveTo>
              <a:lnTo>
                <a:pt x="1235690" y="956790"/>
              </a:lnTo>
              <a:lnTo>
                <a:pt x="0" y="956790"/>
              </a:lnTo>
              <a:lnTo>
                <a:pt x="0" y="1144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049E7-788A-4C52-8D94-254F38347B65}">
      <dsp:nvSpPr>
        <dsp:cNvPr id="0" name=""/>
        <dsp:cNvSpPr/>
      </dsp:nvSpPr>
      <dsp:spPr>
        <a:xfrm>
          <a:off x="968131" y="3366674"/>
          <a:ext cx="91440" cy="9198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98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2E078-6ACC-4E06-8F9C-4A2842EDA2C6}">
      <dsp:nvSpPr>
        <dsp:cNvPr id="0" name=""/>
        <dsp:cNvSpPr/>
      </dsp:nvSpPr>
      <dsp:spPr>
        <a:xfrm>
          <a:off x="1013851" y="938570"/>
          <a:ext cx="3707070" cy="1144109"/>
        </a:xfrm>
        <a:custGeom>
          <a:avLst/>
          <a:gdLst/>
          <a:ahLst/>
          <a:cxnLst/>
          <a:rect l="0" t="0" r="0" b="0"/>
          <a:pathLst>
            <a:path>
              <a:moveTo>
                <a:pt x="3707070" y="0"/>
              </a:moveTo>
              <a:lnTo>
                <a:pt x="3707070" y="956790"/>
              </a:lnTo>
              <a:lnTo>
                <a:pt x="0" y="956790"/>
              </a:lnTo>
              <a:lnTo>
                <a:pt x="0" y="1144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96DF3-3417-4259-B61E-E5799E099821}">
      <dsp:nvSpPr>
        <dsp:cNvPr id="0" name=""/>
        <dsp:cNvSpPr/>
      </dsp:nvSpPr>
      <dsp:spPr>
        <a:xfrm>
          <a:off x="3709902" y="146563"/>
          <a:ext cx="2022038" cy="7920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A54A63-AD0D-4CB5-A66C-68DE8F055386}">
      <dsp:nvSpPr>
        <dsp:cNvPr id="0" name=""/>
        <dsp:cNvSpPr/>
      </dsp:nvSpPr>
      <dsp:spPr>
        <a:xfrm>
          <a:off x="3934573" y="360001"/>
          <a:ext cx="2022038" cy="792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Гражданский кодекс Украины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957770" y="383198"/>
        <a:ext cx="1975644" cy="745612"/>
      </dsp:txXfrm>
    </dsp:sp>
    <dsp:sp modelId="{B426367F-FED6-4BB0-A709-A6A79FA1CF42}">
      <dsp:nvSpPr>
        <dsp:cNvPr id="0" name=""/>
        <dsp:cNvSpPr/>
      </dsp:nvSpPr>
      <dsp:spPr>
        <a:xfrm>
          <a:off x="2831" y="208268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E1CCA-AE70-4978-B4BD-2B1A9A0411B6}">
      <dsp:nvSpPr>
        <dsp:cNvPr id="0" name=""/>
        <dsp:cNvSpPr/>
      </dsp:nvSpPr>
      <dsp:spPr>
        <a:xfrm>
          <a:off x="227502" y="229611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ЗУ Об энергосбережении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5109" y="2333724"/>
        <a:ext cx="1946824" cy="1208780"/>
      </dsp:txXfrm>
    </dsp:sp>
    <dsp:sp modelId="{A0F5514C-4EE7-4FCE-9796-E8AF11391DD0}">
      <dsp:nvSpPr>
        <dsp:cNvPr id="0" name=""/>
        <dsp:cNvSpPr/>
      </dsp:nvSpPr>
      <dsp:spPr>
        <a:xfrm>
          <a:off x="2831" y="428656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70BDA2-8F88-4DE4-8ED0-89C74A620632}">
      <dsp:nvSpPr>
        <dsp:cNvPr id="0" name=""/>
        <dsp:cNvSpPr/>
      </dsp:nvSpPr>
      <dsp:spPr>
        <a:xfrm>
          <a:off x="227502" y="449999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Государственная программа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5109" y="4537604"/>
        <a:ext cx="1946824" cy="1208780"/>
      </dsp:txXfrm>
    </dsp:sp>
    <dsp:sp modelId="{65146A49-2F0F-45AB-9D95-651DB018AD83}">
      <dsp:nvSpPr>
        <dsp:cNvPr id="0" name=""/>
        <dsp:cNvSpPr/>
      </dsp:nvSpPr>
      <dsp:spPr>
        <a:xfrm>
          <a:off x="2474212" y="208268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717D17-7489-44BF-90C6-047426AA64DC}">
      <dsp:nvSpPr>
        <dsp:cNvPr id="0" name=""/>
        <dsp:cNvSpPr/>
      </dsp:nvSpPr>
      <dsp:spPr>
        <a:xfrm>
          <a:off x="2698883" y="229611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Постановления КМУ, Отраслевая программа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736490" y="2333724"/>
        <a:ext cx="1946824" cy="1208780"/>
      </dsp:txXfrm>
    </dsp:sp>
    <dsp:sp modelId="{6A1CCBEF-D5C0-4A62-A46D-DB47F03AF13C}">
      <dsp:nvSpPr>
        <dsp:cNvPr id="0" name=""/>
        <dsp:cNvSpPr/>
      </dsp:nvSpPr>
      <dsp:spPr>
        <a:xfrm>
          <a:off x="2474212" y="428656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3BD55B-EBEE-4E5D-8BE3-B8531F31830E}">
      <dsp:nvSpPr>
        <dsp:cNvPr id="0" name=""/>
        <dsp:cNvSpPr/>
      </dsp:nvSpPr>
      <dsp:spPr>
        <a:xfrm>
          <a:off x="2698883" y="449999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Технический регламент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736490" y="4537604"/>
        <a:ext cx="1946824" cy="1208780"/>
      </dsp:txXfrm>
    </dsp:sp>
    <dsp:sp modelId="{E37133F4-E170-4384-9692-213118903A6D}">
      <dsp:nvSpPr>
        <dsp:cNvPr id="0" name=""/>
        <dsp:cNvSpPr/>
      </dsp:nvSpPr>
      <dsp:spPr>
        <a:xfrm>
          <a:off x="4945592" y="208268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F40CD5-B03F-4D7E-992C-BBBFBA3EC4C8}">
      <dsp:nvSpPr>
        <dsp:cNvPr id="0" name=""/>
        <dsp:cNvSpPr/>
      </dsp:nvSpPr>
      <dsp:spPr>
        <a:xfrm>
          <a:off x="5170263" y="229611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ЗУ Об </a:t>
          </a:r>
          <a:r>
            <a:rPr lang="ru-RU" sz="1800" kern="1200" dirty="0" err="1">
              <a:solidFill>
                <a:schemeClr val="bg1"/>
              </a:solidFill>
              <a:latin typeface="Arial Narrow" panose="020B0606020202030204" pitchFamily="34" charset="0"/>
            </a:rPr>
            <a:t>энергоэффектив-ности</a:t>
          </a: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 зданий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5207870" y="2333724"/>
        <a:ext cx="1946824" cy="1208780"/>
      </dsp:txXfrm>
    </dsp:sp>
    <dsp:sp modelId="{901D1CF2-F942-478C-B61A-835B40AE4863}">
      <dsp:nvSpPr>
        <dsp:cNvPr id="0" name=""/>
        <dsp:cNvSpPr/>
      </dsp:nvSpPr>
      <dsp:spPr>
        <a:xfrm>
          <a:off x="4945592" y="428656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5EFBA6-0ABB-4BC9-8BF2-75C7CDB38204}">
      <dsp:nvSpPr>
        <dsp:cNvPr id="0" name=""/>
        <dsp:cNvSpPr/>
      </dsp:nvSpPr>
      <dsp:spPr>
        <a:xfrm>
          <a:off x="5170263" y="449999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Государственные стандарты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5207870" y="4537604"/>
        <a:ext cx="1946824" cy="1208780"/>
      </dsp:txXfrm>
    </dsp:sp>
    <dsp:sp modelId="{A1ECDCAD-2DE7-41A3-B2B9-C78C76653406}">
      <dsp:nvSpPr>
        <dsp:cNvPr id="0" name=""/>
        <dsp:cNvSpPr/>
      </dsp:nvSpPr>
      <dsp:spPr>
        <a:xfrm>
          <a:off x="7416972" y="208268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7ABEC-F2E0-4315-934D-AE00A6E53DF4}">
      <dsp:nvSpPr>
        <dsp:cNvPr id="0" name=""/>
        <dsp:cNvSpPr/>
      </dsp:nvSpPr>
      <dsp:spPr>
        <a:xfrm>
          <a:off x="7641643" y="229611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ЗУ О нормировании в строительстве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7679250" y="2333724"/>
        <a:ext cx="1946824" cy="1208780"/>
      </dsp:txXfrm>
    </dsp:sp>
    <dsp:sp modelId="{A0C45AD8-DAD3-4F50-BA88-C42BC8BD5FA1}">
      <dsp:nvSpPr>
        <dsp:cNvPr id="0" name=""/>
        <dsp:cNvSpPr/>
      </dsp:nvSpPr>
      <dsp:spPr>
        <a:xfrm>
          <a:off x="7416972" y="4286560"/>
          <a:ext cx="2022038" cy="12839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537D40-6487-47B4-8806-EDA731557B0D}">
      <dsp:nvSpPr>
        <dsp:cNvPr id="0" name=""/>
        <dsp:cNvSpPr/>
      </dsp:nvSpPr>
      <dsp:spPr>
        <a:xfrm>
          <a:off x="7641643" y="4499997"/>
          <a:ext cx="2022038" cy="128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Arial Narrow" panose="020B0606020202030204" pitchFamily="34" charset="0"/>
            </a:rPr>
            <a:t>Государственные строительные нормы</a:t>
          </a:r>
          <a:endParaRPr lang="uk-UA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7679250" y="4537604"/>
        <a:ext cx="1946824" cy="1208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295C-E40D-434F-A299-70B47E00D880}">
      <dsp:nvSpPr>
        <dsp:cNvPr id="0" name=""/>
        <dsp:cNvSpPr/>
      </dsp:nvSpPr>
      <dsp:spPr>
        <a:xfrm>
          <a:off x="0" y="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провести энергоаудит и установить приборы учета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5701" y="25701"/>
        <a:ext cx="5051392" cy="826081"/>
      </dsp:txXfrm>
    </dsp:sp>
    <dsp:sp modelId="{97A854F6-B439-447A-80B1-E75F098649A5}">
      <dsp:nvSpPr>
        <dsp:cNvPr id="0" name=""/>
        <dsp:cNvSpPr/>
      </dsp:nvSpPr>
      <dsp:spPr>
        <a:xfrm>
          <a:off x="529258" y="102373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максимально сократить потери тепла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54959" y="1049431"/>
        <a:ext cx="4847241" cy="826081"/>
      </dsp:txXfrm>
    </dsp:sp>
    <dsp:sp modelId="{A2E15521-F1DF-4035-BBA8-65BD64F9A62A}">
      <dsp:nvSpPr>
        <dsp:cNvPr id="0" name=""/>
        <dsp:cNvSpPr/>
      </dsp:nvSpPr>
      <dsp:spPr>
        <a:xfrm>
          <a:off x="1058517" y="204746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модернизировать систему отопления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084218" y="2073161"/>
        <a:ext cx="4847241" cy="826081"/>
      </dsp:txXfrm>
    </dsp:sp>
    <dsp:sp modelId="{D8E839A4-A0A6-4439-985B-A9952F6BD66C}">
      <dsp:nvSpPr>
        <dsp:cNvPr id="0" name=""/>
        <dsp:cNvSpPr/>
      </dsp:nvSpPr>
      <dsp:spPr>
        <a:xfrm>
          <a:off x="5427902" y="665424"/>
          <a:ext cx="570364" cy="57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556234" y="665424"/>
        <a:ext cx="313700" cy="429199"/>
      </dsp:txXfrm>
    </dsp:sp>
    <dsp:sp modelId="{3AD9DB64-C205-43A4-A8AF-BD5ED7E000CF}">
      <dsp:nvSpPr>
        <dsp:cNvPr id="0" name=""/>
        <dsp:cNvSpPr/>
      </dsp:nvSpPr>
      <dsp:spPr>
        <a:xfrm>
          <a:off x="5957161" y="1683305"/>
          <a:ext cx="570364" cy="57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085493" y="1683305"/>
        <a:ext cx="313700" cy="429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3295C-E40D-434F-A299-70B47E00D880}">
      <dsp:nvSpPr>
        <dsp:cNvPr id="0" name=""/>
        <dsp:cNvSpPr/>
      </dsp:nvSpPr>
      <dsp:spPr>
        <a:xfrm>
          <a:off x="0" y="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получать максимум тепла при минимуме затрат - КПД котла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5701" y="25701"/>
        <a:ext cx="5051392" cy="826081"/>
      </dsp:txXfrm>
    </dsp:sp>
    <dsp:sp modelId="{97A854F6-B439-447A-80B1-E75F098649A5}">
      <dsp:nvSpPr>
        <dsp:cNvPr id="0" name=""/>
        <dsp:cNvSpPr/>
      </dsp:nvSpPr>
      <dsp:spPr>
        <a:xfrm>
          <a:off x="529258" y="102373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обратиться к альтернативным источникам энергии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54959" y="1049431"/>
        <a:ext cx="4847241" cy="826081"/>
      </dsp:txXfrm>
    </dsp:sp>
    <dsp:sp modelId="{A2E15521-F1DF-4035-BBA8-65BD64F9A62A}">
      <dsp:nvSpPr>
        <dsp:cNvPr id="0" name=""/>
        <dsp:cNvSpPr/>
      </dsp:nvSpPr>
      <dsp:spPr>
        <a:xfrm>
          <a:off x="1058517" y="2047460"/>
          <a:ext cx="5998266" cy="877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noProof="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энергоэффективный быт - бытовая техника, ее рациональное использование и полезные привычки</a:t>
          </a: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084218" y="2073161"/>
        <a:ext cx="4847241" cy="826081"/>
      </dsp:txXfrm>
    </dsp:sp>
    <dsp:sp modelId="{D8E839A4-A0A6-4439-985B-A9952F6BD66C}">
      <dsp:nvSpPr>
        <dsp:cNvPr id="0" name=""/>
        <dsp:cNvSpPr/>
      </dsp:nvSpPr>
      <dsp:spPr>
        <a:xfrm>
          <a:off x="5427902" y="665424"/>
          <a:ext cx="570364" cy="57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556234" y="665424"/>
        <a:ext cx="313700" cy="429199"/>
      </dsp:txXfrm>
    </dsp:sp>
    <dsp:sp modelId="{3AD9DB64-C205-43A4-A8AF-BD5ED7E000CF}">
      <dsp:nvSpPr>
        <dsp:cNvPr id="0" name=""/>
        <dsp:cNvSpPr/>
      </dsp:nvSpPr>
      <dsp:spPr>
        <a:xfrm>
          <a:off x="5957161" y="1683305"/>
          <a:ext cx="570364" cy="570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kern="1200" noProof="0" dirty="0">
            <a:solidFill>
              <a:schemeClr val="bg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085493" y="1683305"/>
        <a:ext cx="313700" cy="42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A98100-406C-4856-9409-CCB33C7A8678}" type="datetimeFigureOut">
              <a:rPr lang="uk-UA"/>
              <a:pPr>
                <a:defRPr/>
              </a:pPr>
              <a:t>30.10.2019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4AD6BC-63D4-4F82-BA0C-8565FE30A308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3093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Місце для верхнього колонтитула 2">
            <a:extLst>
              <a:ext uri="{FF2B5EF4-FFF2-40B4-BE49-F238E27FC236}">
                <a16:creationId xmlns:a16="http://schemas.microsoft.com/office/drawing/2014/main" id="{461E8FFA-BD3C-48AD-AE44-CB51B03D27DB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4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189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81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57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249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46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21.12.2009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B08C-6BDD-4E8E-A3D9-5071711C2F6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66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21.12.2009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B08C-6BDD-4E8E-A3D9-5071711C2F6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815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Місце для зображення 1">
            <a:extLst>
              <a:ext uri="{FF2B5EF4-FFF2-40B4-BE49-F238E27FC236}">
                <a16:creationId xmlns:a16="http://schemas.microsoft.com/office/drawing/2014/main" id="{A26C6032-CB80-4DA1-9C1E-5324B8606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Місце для нотаток 2">
            <a:extLst>
              <a:ext uri="{FF2B5EF4-FFF2-40B4-BE49-F238E27FC236}">
                <a16:creationId xmlns:a16="http://schemas.microsoft.com/office/drawing/2014/main" id="{446A25AD-6287-48F3-BCD5-27B05A9B68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64516" name="Місце для номера слайда 3">
            <a:extLst>
              <a:ext uri="{FF2B5EF4-FFF2-40B4-BE49-F238E27FC236}">
                <a16:creationId xmlns:a16="http://schemas.microsoft.com/office/drawing/2014/main" id="{BD2CA2FE-20E1-47C0-ACF3-B6F17B3B8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163A07-9D67-417F-8D62-176C242A3E25}" type="slidenum">
              <a:rPr lang="uk-UA" altLang="uk-UA" sz="1200" smtClean="0">
                <a:solidFill>
                  <a:srgbClr val="000000"/>
                </a:solidFill>
                <a:latin typeface="Verdana" panose="020B0604030504040204" pitchFamily="34" charset="0"/>
              </a:rPr>
              <a:pPr/>
              <a:t>18</a:t>
            </a:fld>
            <a:endParaRPr lang="uk-UA" altLang="uk-UA" sz="1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9A115-6666-4F62-9821-FCE777F7F514}" type="slidenum">
              <a:rPr lang="ru-RU" altLang="uk-UA"/>
              <a:pPr/>
              <a:t>23</a:t>
            </a:fld>
            <a:endParaRPr lang="ru-RU" altLang="uk-UA"/>
          </a:p>
        </p:txBody>
      </p:sp>
      <p:sp>
        <p:nvSpPr>
          <p:cNvPr id="9830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>
                <a:latin typeface="Arial" charset="0"/>
              </a:rPr>
              <a:t>21.12.2009</a:t>
            </a:r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D374B9A7-9BF5-47D2-8A23-22EF681043B3}" type="slidenum">
              <a:rPr lang="en-GB" altLang="ru-RU">
                <a:cs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en-GB" altLang="ru-RU">
              <a:cs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7388"/>
            <a:ext cx="4949825" cy="3427412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altLang="ru-RU" dirty="0"/>
          </a:p>
        </p:txBody>
      </p:sp>
    </p:spTree>
    <p:extLst>
      <p:ext uri="{BB962C8B-B14F-4D97-AF65-F5344CB8AC3E}">
        <p14:creationId xmlns:p14="http://schemas.microsoft.com/office/powerpoint/2010/main" val="209069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dirty="0">
                <a:latin typeface="Arial" charset="0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85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55700" y="1997075"/>
            <a:ext cx="767715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5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5700" y="3886200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220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4F3811-400E-4C1D-B577-41C4EE9B5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66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15DF-A369-47A3-9A51-98FBBC55B0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83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5038" y="304800"/>
            <a:ext cx="2043112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5700" y="304800"/>
            <a:ext cx="5976938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2455B-E76A-4B4B-960A-D19A43E1D8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27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304800"/>
            <a:ext cx="817245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8125" y="1981200"/>
            <a:ext cx="4010025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D7FB-AE70-473A-B49E-3826EBE44A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931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304800"/>
            <a:ext cx="817245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18125" y="1981200"/>
            <a:ext cx="4010025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18125" y="4114800"/>
            <a:ext cx="4010025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7C01-0829-49FE-916D-C6D4F479B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471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304800"/>
            <a:ext cx="817245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318125" y="1981200"/>
            <a:ext cx="4010025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B752-D925-4D67-AAB7-CEB7DE31A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97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304800"/>
            <a:ext cx="817245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155700" y="1981200"/>
            <a:ext cx="817245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441-4C97-4136-AA98-2A965CD87E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23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2681" y="1434322"/>
            <a:ext cx="356409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34725" y="2418839"/>
            <a:ext cx="43469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98425"/>
            <a:fld id="{81D60167-4931-47E6-BA6A-407CBD079E47}" type="slidenum">
              <a:rPr lang="en-US" b="1" smtClean="0"/>
              <a:pPr marL="98425"/>
              <a:t>‹#›</a:t>
            </a:fld>
            <a:r>
              <a:rPr lang="en-US" b="1" spc="15"/>
              <a:t> </a:t>
            </a:r>
            <a:r>
              <a:rPr lang="en-US" sz="900"/>
              <a:t>|</a:t>
            </a:r>
            <a:r>
              <a:rPr lang="en-US" sz="900" spc="-5"/>
              <a:t> </a:t>
            </a:r>
            <a:r>
              <a:rPr lang="en-US" spc="-5"/>
              <a:t>H</a:t>
            </a:r>
            <a:r>
              <a:rPr lang="en-US"/>
              <a:t>ea</a:t>
            </a:r>
            <a:r>
              <a:rPr lang="en-US" spc="-10"/>
              <a:t>t</a:t>
            </a:r>
            <a:r>
              <a:rPr lang="en-US" spc="-5"/>
              <a:t>in</a:t>
            </a:r>
            <a:r>
              <a:rPr lang="en-US"/>
              <a:t>g</a:t>
            </a:r>
            <a:r>
              <a:rPr lang="en-US" spc="5"/>
              <a:t> </a:t>
            </a:r>
            <a:r>
              <a:rPr lang="en-US"/>
              <a:t>S</a:t>
            </a:r>
            <a:r>
              <a:rPr lang="en-US" spc="5"/>
              <a:t>o</a:t>
            </a:r>
            <a:r>
              <a:rPr lang="en-US" spc="-5"/>
              <a:t>luti</a:t>
            </a:r>
            <a:r>
              <a:rPr lang="en-US"/>
              <a:t>o</a:t>
            </a:r>
            <a:r>
              <a:rPr lang="en-US" spc="-5"/>
              <a:t>n</a:t>
            </a:r>
            <a:r>
              <a:rPr lang="en-US"/>
              <a:t>s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6008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7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304800"/>
            <a:ext cx="817245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55700" y="1981200"/>
            <a:ext cx="4010025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18125" y="1981200"/>
            <a:ext cx="4010025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155700" y="4114800"/>
            <a:ext cx="817245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AAB9BB0-E383-43DD-878B-C007E859E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3A2D91B0-1D46-4E53-8CCC-9E7282004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21.12.2009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61CE4B9-7421-45E8-A961-C42DA3FD0B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40F4D-018D-4EBA-9CB4-138F614E310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8238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C906-AFA6-4ADB-BAA3-DD04992A39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89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32B6-6327-40F0-94ED-1A60F419A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95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55700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8125" y="1981200"/>
            <a:ext cx="4010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795B4-CE0D-4D9E-8C8D-0DB8EC80B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30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EBC7D-853A-4BD2-A9FC-7580D0568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74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A848-10CD-48B9-9E74-DD65A0EE3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79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A1A08-5D42-4166-AD4E-D199BA840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77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3BB6-8697-4AA0-93E7-4B2DB327C7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03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1544-D79A-4C51-AC62-D52B788E9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7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902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75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Arial" charset="0"/>
                  <a:cs typeface="+mn-cs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75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Arial" charset="0"/>
                  <a:cs typeface="+mn-cs"/>
                </a:endParaRPr>
              </a:p>
            </p:txBody>
          </p:sp>
        </p:grpSp>
      </p:grpSp>
      <p:sp>
        <p:nvSpPr>
          <p:cNvPr id="1075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04800"/>
            <a:ext cx="8172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75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981200"/>
            <a:ext cx="817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75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57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44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A49E688-E1DF-4E52-9282-26EF24AA2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5" r:id="rId16"/>
    <p:sldLayoutId id="2147484017" r:id="rId17"/>
    <p:sldLayoutId id="2147484018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58850" y="1887523"/>
            <a:ext cx="8421687" cy="1575931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</a:rPr>
              <a:t>Комплексная оценка энергоэффективности на объектах строительства. </a:t>
            </a:r>
            <a:br>
              <a:rPr lang="ru-RU" sz="3200" b="0" dirty="0">
                <a:effectLst/>
                <a:latin typeface="Arial Narrow" panose="020B0606020202030204" pitchFamily="34" charset="0"/>
              </a:rPr>
            </a:br>
            <a:r>
              <a:rPr lang="ru-RU" sz="3200" b="0" dirty="0">
                <a:effectLst/>
                <a:latin typeface="Arial Narrow" panose="020B0606020202030204" pitchFamily="34" charset="0"/>
              </a:rPr>
              <a:t>Нормативно-законодательное обеспечение. </a:t>
            </a:r>
            <a:endParaRPr lang="uk-UA" sz="3200" b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30300" y="5048250"/>
            <a:ext cx="7800975" cy="1335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noProof="0" dirty="0">
                <a:effectLst/>
                <a:latin typeface="Arial" pitchFamily="34" charset="0"/>
                <a:cs typeface="Arial" pitchFamily="34" charset="0"/>
              </a:rPr>
              <a:t>Нечепорчук </a:t>
            </a:r>
            <a:r>
              <a:rPr lang="uk-UA" sz="2400" noProof="0" dirty="0" err="1">
                <a:effectLst/>
                <a:latin typeface="Arial" pitchFamily="34" charset="0"/>
                <a:cs typeface="Arial" pitchFamily="34" charset="0"/>
              </a:rPr>
              <a:t>Анатол</a:t>
            </a:r>
            <a:r>
              <a:rPr lang="uk-UA" sz="2400" dirty="0">
                <a:effectLst/>
                <a:latin typeface="Arial" pitchFamily="34" charset="0"/>
                <a:cs typeface="Arial" pitchFamily="34" charset="0"/>
              </a:rPr>
              <a:t>і</a:t>
            </a:r>
            <a:r>
              <a:rPr lang="uk-UA" sz="2400" noProof="0" dirty="0">
                <a:effectLst/>
                <a:latin typeface="Arial" pitchFamily="34" charset="0"/>
                <a:cs typeface="Arial" pitchFamily="34" charset="0"/>
              </a:rPr>
              <a:t>й Антонович,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900" noProof="0" dirty="0" err="1"/>
              <a:t>канд.техн.наук</a:t>
            </a:r>
            <a:endParaRPr lang="uk-UA" sz="1900" noProof="0" dirty="0"/>
          </a:p>
          <a:p>
            <a:pPr eaLnBrk="1" hangingPunct="1">
              <a:lnSpc>
                <a:spcPct val="80000"/>
              </a:lnSpc>
              <a:defRPr/>
            </a:pPr>
            <a:endParaRPr lang="uk-UA" sz="1900" noProof="0" dirty="0"/>
          </a:p>
          <a:p>
            <a:pPr eaLnBrk="1" hangingPunct="1">
              <a:lnSpc>
                <a:spcPct val="80000"/>
              </a:lnSpc>
              <a:defRPr/>
            </a:pPr>
            <a:r>
              <a:rPr lang="uk-UA" sz="2100" i="1" noProof="0" dirty="0">
                <a:cs typeface="Times New Roman" pitchFamily="18" charset="0"/>
              </a:rPr>
              <a:t>an49</a:t>
            </a:r>
            <a:r>
              <a:rPr lang="en-US" sz="2100" i="1" noProof="0" dirty="0" err="1">
                <a:cs typeface="Times New Roman" pitchFamily="18" charset="0"/>
              </a:rPr>
              <a:t>kiev</a:t>
            </a:r>
            <a:r>
              <a:rPr lang="uk-UA" sz="2100" i="1" noProof="0" dirty="0">
                <a:cs typeface="Times New Roman" pitchFamily="18" charset="0"/>
              </a:rPr>
              <a:t>@</a:t>
            </a:r>
            <a:r>
              <a:rPr lang="en-US" sz="2100" i="1" noProof="0" dirty="0">
                <a:cs typeface="Times New Roman" pitchFamily="18" charset="0"/>
              </a:rPr>
              <a:t>i.ua</a:t>
            </a:r>
            <a:endParaRPr lang="uk-UA" sz="1900" noProof="0" dirty="0"/>
          </a:p>
        </p:txBody>
      </p:sp>
      <p:pic>
        <p:nvPicPr>
          <p:cNvPr id="4100" name="Picture 1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0"/>
            <a:ext cx="23764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3834" y="318468"/>
            <a:ext cx="8172450" cy="706558"/>
          </a:xfrm>
          <a:prstGeom prst="rect">
            <a:avLst/>
          </a:prstGeom>
        </p:spPr>
        <p:txBody>
          <a:bodyPr vert="horz" wrap="square" lIns="0" tIns="393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25370" marR="5080" indent="-1280795">
              <a:lnSpc>
                <a:spcPts val="2590"/>
              </a:lnSpc>
            </a:pP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Сис</a:t>
            </a:r>
            <a:r>
              <a:rPr lang="ru-RU" u="none" spc="-1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т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е</a:t>
            </a:r>
            <a:r>
              <a:rPr lang="ru-RU" u="none" spc="-1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м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а</a:t>
            </a:r>
            <a:r>
              <a:rPr lang="ru-RU" u="none" spc="-1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чинних</a:t>
            </a:r>
            <a:r>
              <a:rPr lang="ru-RU" u="none" spc="2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но</a:t>
            </a:r>
            <a:r>
              <a:rPr lang="ru-RU" u="none" spc="-4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р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м</a:t>
            </a:r>
            <a:r>
              <a:rPr lang="ru-RU" u="none" spc="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u="none" spc="1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т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а с</a:t>
            </a:r>
            <a:r>
              <a:rPr lang="ru-RU" u="none" spc="2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т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анда</a:t>
            </a:r>
            <a:r>
              <a:rPr lang="ru-RU" u="none" spc="-4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р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тів</a:t>
            </a:r>
            <a:r>
              <a:rPr lang="ru-RU" u="none" spc="1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у </a:t>
            </a:r>
            <a:r>
              <a:rPr lang="ru-RU" u="none" spc="-3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с</a:t>
            </a:r>
            <a:r>
              <a:rPr lang="ru-RU" u="none" spc="-4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ф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ері енер</a:t>
            </a:r>
            <a:r>
              <a:rPr lang="ru-RU" u="none" spc="-6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г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о</a:t>
            </a:r>
            <a:r>
              <a:rPr lang="ru-RU" u="none" spc="2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е</a:t>
            </a:r>
            <a:r>
              <a:rPr lang="ru-RU" u="none" spc="-45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ф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ективності</a:t>
            </a:r>
            <a:r>
              <a:rPr lang="ru-RU" u="none" spc="3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u="none" spc="-10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б</a:t>
            </a:r>
            <a:r>
              <a:rPr lang="ru-RU" u="none" spc="-16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у</a:t>
            </a:r>
            <a:r>
              <a:rPr lang="ru-RU" u="none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дівель</a:t>
            </a:r>
          </a:p>
        </p:txBody>
      </p: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B7C48A25-DCA5-4852-A34B-9A58C6B89C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latin typeface="Arial Narrow" panose="020B0606020202030204" pitchFamily="34" charset="0"/>
              </a:rPr>
              <a:t>10</a:t>
            </a:fld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488" y="1693862"/>
            <a:ext cx="2193925" cy="1014730"/>
          </a:xfrm>
          <a:custGeom>
            <a:avLst/>
            <a:gdLst/>
            <a:ahLst/>
            <a:cxnLst/>
            <a:rect l="l" t="t" r="r" b="b"/>
            <a:pathLst>
              <a:path w="2193925" h="1014730">
                <a:moveTo>
                  <a:pt x="0" y="1014412"/>
                </a:moveTo>
                <a:lnTo>
                  <a:pt x="2193925" y="1014412"/>
                </a:lnTo>
                <a:lnTo>
                  <a:pt x="2193925" y="0"/>
                </a:lnTo>
                <a:lnTo>
                  <a:pt x="0" y="0"/>
                </a:lnTo>
                <a:lnTo>
                  <a:pt x="0" y="101441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527" y="1808042"/>
            <a:ext cx="2109845" cy="786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45"/>
              </a:lnSpc>
            </a:pPr>
            <a:r>
              <a:rPr lang="ru-RU" b="1">
                <a:latin typeface="Arial Narrow" panose="020B0606020202030204" pitchFamily="34" charset="0"/>
                <a:cs typeface="Times New Roman"/>
              </a:rPr>
              <a:t>ДБН</a:t>
            </a:r>
            <a:r>
              <a:rPr lang="ru-RU" b="1" spc="-20"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В.1.2-</a:t>
            </a:r>
            <a:r>
              <a:rPr lang="ru-RU" b="1" spc="-100">
                <a:latin typeface="Arial Narrow" panose="020B0606020202030204" pitchFamily="34" charset="0"/>
                <a:cs typeface="Times New Roman"/>
              </a:rPr>
              <a:t>1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1:2008</a:t>
            </a:r>
            <a:endParaRPr lang="ru-RU">
              <a:latin typeface="Arial Narrow" panose="020B0606020202030204" pitchFamily="34" charset="0"/>
              <a:cs typeface="Times New Roman"/>
            </a:endParaRPr>
          </a:p>
          <a:p>
            <a:pPr marL="175260" marR="165100" algn="ctr">
              <a:lnSpc>
                <a:spcPct val="80000"/>
              </a:lnSpc>
              <a:spcBef>
                <a:spcPts val="40"/>
              </a:spcBef>
            </a:pPr>
            <a:r>
              <a:rPr lang="ru-RU" sz="1400">
                <a:latin typeface="Arial Narrow" panose="020B0606020202030204" pitchFamily="34" charset="0"/>
                <a:cs typeface="Constantia"/>
              </a:rPr>
              <a:t>Основные требования к зданиям и сооружениям. Экономия энергии</a:t>
            </a:r>
          </a:p>
        </p:txBody>
      </p:sp>
      <p:sp>
        <p:nvSpPr>
          <p:cNvPr id="10" name="object 10"/>
          <p:cNvSpPr/>
          <p:nvPr/>
        </p:nvSpPr>
        <p:spPr>
          <a:xfrm>
            <a:off x="3297301" y="1716088"/>
            <a:ext cx="2152650" cy="922655"/>
          </a:xfrm>
          <a:custGeom>
            <a:avLst/>
            <a:gdLst/>
            <a:ahLst/>
            <a:cxnLst/>
            <a:rect l="l" t="t" r="r" b="b"/>
            <a:pathLst>
              <a:path w="2152650" h="922655">
                <a:moveTo>
                  <a:pt x="0" y="922337"/>
                </a:moveTo>
                <a:lnTo>
                  <a:pt x="2152650" y="922337"/>
                </a:lnTo>
                <a:lnTo>
                  <a:pt x="21526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2651" y="1786710"/>
            <a:ext cx="190182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lang="ru-RU" b="1">
                <a:latin typeface="Arial Narrow" panose="020B0606020202030204" pitchFamily="34" charset="0"/>
                <a:cs typeface="Times New Roman"/>
              </a:rPr>
              <a:t>ДБН</a:t>
            </a:r>
            <a:r>
              <a:rPr lang="ru-RU" b="1" spc="-15"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В</a:t>
            </a:r>
            <a:r>
              <a:rPr lang="ru-RU" b="1" spc="5">
                <a:latin typeface="Arial Narrow" panose="020B0606020202030204" pitchFamily="34" charset="0"/>
                <a:cs typeface="Times New Roman"/>
              </a:rPr>
              <a:t>.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2.</a:t>
            </a:r>
            <a:r>
              <a:rPr lang="ru-RU" b="1" spc="-5">
                <a:latin typeface="Arial Narrow" panose="020B0606020202030204" pitchFamily="34" charset="0"/>
                <a:cs typeface="Times New Roman"/>
              </a:rPr>
              <a:t>6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-31:2016</a:t>
            </a:r>
            <a:endParaRPr lang="ru-RU">
              <a:latin typeface="Arial Narrow" panose="020B0606020202030204" pitchFamily="34" charset="0"/>
              <a:cs typeface="Times New Roman"/>
            </a:endParaRPr>
          </a:p>
          <a:p>
            <a:pPr marL="90805" marR="75565" algn="ctr">
              <a:lnSpc>
                <a:spcPts val="2160"/>
              </a:lnSpc>
              <a:spcBef>
                <a:spcPts val="40"/>
              </a:spcBef>
            </a:pPr>
            <a:r>
              <a:rPr lang="ru-RU">
                <a:latin typeface="Arial Narrow" panose="020B0606020202030204" pitchFamily="34" charset="0"/>
                <a:cs typeface="Constantia"/>
              </a:rPr>
              <a:t>Тепловая изоляция зданий</a:t>
            </a:r>
          </a:p>
        </p:txBody>
      </p:sp>
      <p:sp>
        <p:nvSpPr>
          <p:cNvPr id="12" name="object 12"/>
          <p:cNvSpPr/>
          <p:nvPr/>
        </p:nvSpPr>
        <p:spPr>
          <a:xfrm>
            <a:off x="4813300" y="4005198"/>
            <a:ext cx="2705100" cy="615950"/>
          </a:xfrm>
          <a:custGeom>
            <a:avLst/>
            <a:gdLst/>
            <a:ahLst/>
            <a:cxnLst/>
            <a:rect l="l" t="t" r="r" b="b"/>
            <a:pathLst>
              <a:path w="2705100" h="615950">
                <a:moveTo>
                  <a:pt x="0" y="615950"/>
                </a:moveTo>
                <a:lnTo>
                  <a:pt x="2705100" y="615950"/>
                </a:lnTo>
                <a:lnTo>
                  <a:pt x="2705100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05502" y="4076394"/>
            <a:ext cx="252095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40"/>
              </a:lnSpc>
            </a:pPr>
            <a:r>
              <a:rPr lang="ru-RU" b="1">
                <a:latin typeface="Arial Narrow" panose="020B0606020202030204" pitchFamily="34" charset="0"/>
                <a:cs typeface="Times New Roman"/>
              </a:rPr>
              <a:t>Д</a:t>
            </a:r>
            <a:r>
              <a:rPr lang="ru-RU" b="1" spc="-10">
                <a:latin typeface="Arial Narrow" panose="020B0606020202030204" pitchFamily="34" charset="0"/>
                <a:cs typeface="Times New Roman"/>
              </a:rPr>
              <a:t>С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ТУ-Н Б</a:t>
            </a:r>
            <a:r>
              <a:rPr lang="ru-RU" b="1" spc="-15"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В.1.1-27:2010</a:t>
            </a:r>
            <a:endParaRPr lang="ru-RU">
              <a:latin typeface="Arial Narrow" panose="020B0606020202030204" pitchFamily="34" charset="0"/>
              <a:cs typeface="Times New Roman"/>
            </a:endParaRPr>
          </a:p>
          <a:p>
            <a:pPr marL="1270" algn="ctr">
              <a:lnSpc>
                <a:spcPts val="1900"/>
              </a:lnSpc>
            </a:pPr>
            <a:r>
              <a:rPr lang="ru-RU" sz="1600" spc="-10">
                <a:latin typeface="Arial Narrow" panose="020B0606020202030204" pitchFamily="34" charset="0"/>
                <a:cs typeface="Constantia"/>
              </a:rPr>
              <a:t>(климатология)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8637" y="3244850"/>
            <a:ext cx="3335654" cy="831850"/>
          </a:xfrm>
          <a:custGeom>
            <a:avLst/>
            <a:gdLst/>
            <a:ahLst/>
            <a:cxnLst/>
            <a:rect l="l" t="t" r="r" b="b"/>
            <a:pathLst>
              <a:path w="3335654" h="831850">
                <a:moveTo>
                  <a:pt x="0" y="831850"/>
                </a:moveTo>
                <a:lnTo>
                  <a:pt x="3335274" y="831850"/>
                </a:lnTo>
                <a:lnTo>
                  <a:pt x="3335274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5351" y="3253418"/>
            <a:ext cx="24003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algn="ctr"/>
            <a:r>
              <a:rPr lang="ru-RU" sz="1600" b="1" spc="-55">
                <a:latin typeface="Arial Narrow" panose="020B0606020202030204" pitchFamily="34" charset="0"/>
                <a:cs typeface="Constantia"/>
              </a:rPr>
              <a:t>Нормы и стандарты на</a:t>
            </a:r>
          </a:p>
          <a:p>
            <a:pPr marL="53340" algn="ctr"/>
            <a:r>
              <a:rPr lang="ru-RU" sz="1600" b="1" spc="-55">
                <a:latin typeface="Arial Narrow" panose="020B0606020202030204" pitchFamily="34" charset="0"/>
                <a:cs typeface="Constantia"/>
              </a:rPr>
              <a:t>конструктивные решения теплоизоляции зданий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92702" y="5229226"/>
            <a:ext cx="2016125" cy="1323975"/>
          </a:xfrm>
          <a:custGeom>
            <a:avLst/>
            <a:gdLst/>
            <a:ahLst/>
            <a:cxnLst/>
            <a:rect l="l" t="t" r="r" b="b"/>
            <a:pathLst>
              <a:path w="2016125" h="1323975">
                <a:moveTo>
                  <a:pt x="0" y="1323975"/>
                </a:moveTo>
                <a:lnTo>
                  <a:pt x="2016125" y="1323975"/>
                </a:lnTo>
                <a:lnTo>
                  <a:pt x="2016125" y="0"/>
                </a:lnTo>
                <a:lnTo>
                  <a:pt x="0" y="0"/>
                </a:lnTo>
                <a:lnTo>
                  <a:pt x="0" y="1323975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0059" y="5301670"/>
            <a:ext cx="162687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60">
                <a:latin typeface="Arial Narrow" panose="020B0606020202030204" pitchFamily="34" charset="0"/>
                <a:cs typeface="Constantia"/>
              </a:rPr>
              <a:t>Стандарты на методы испытаний теплотехнических показателей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8637" y="4235450"/>
            <a:ext cx="3335654" cy="831850"/>
          </a:xfrm>
          <a:custGeom>
            <a:avLst/>
            <a:gdLst/>
            <a:ahLst/>
            <a:cxnLst/>
            <a:rect l="l" t="t" r="r" b="b"/>
            <a:pathLst>
              <a:path w="3335654" h="831850">
                <a:moveTo>
                  <a:pt x="0" y="831850"/>
                </a:moveTo>
                <a:lnTo>
                  <a:pt x="3335274" y="831850"/>
                </a:lnTo>
                <a:lnTo>
                  <a:pt x="3335274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9579" y="4307769"/>
            <a:ext cx="28968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/>
            <a:r>
              <a:rPr lang="ru-RU" sz="1600" b="1" spc="-60">
                <a:latin typeface="Arial Narrow" panose="020B0606020202030204" pitchFamily="34" charset="0"/>
                <a:cs typeface="Constantia"/>
              </a:rPr>
              <a:t>Стандарты на методы</a:t>
            </a:r>
          </a:p>
          <a:p>
            <a:pPr marL="635" algn="ctr"/>
            <a:r>
              <a:rPr lang="ru-RU" sz="1600" b="1" spc="-60">
                <a:latin typeface="Arial Narrow" panose="020B0606020202030204" pitchFamily="34" charset="0"/>
                <a:cs typeface="Constantia"/>
              </a:rPr>
              <a:t>  расчетного оценивания</a:t>
            </a:r>
          </a:p>
          <a:p>
            <a:pPr marL="635" algn="ctr"/>
            <a:r>
              <a:rPr lang="ru-RU" sz="1600" b="1" spc="-60">
                <a:latin typeface="Arial Narrow" panose="020B0606020202030204" pitchFamily="34" charset="0"/>
                <a:cs typeface="Constantia"/>
              </a:rPr>
              <a:t>энергетических показателей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54326" y="2960623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54325" y="2960623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2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03700" y="263842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0"/>
                </a:moveTo>
                <a:lnTo>
                  <a:pt x="0" y="32480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1701" y="3314700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59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11701" y="432752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59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18400" y="4313173"/>
            <a:ext cx="603250" cy="14604"/>
          </a:xfrm>
          <a:custGeom>
            <a:avLst/>
            <a:gdLst/>
            <a:ahLst/>
            <a:cxnLst/>
            <a:rect l="l" t="t" r="r" b="b"/>
            <a:pathLst>
              <a:path w="603250" h="14604">
                <a:moveTo>
                  <a:pt x="0" y="0"/>
                </a:moveTo>
                <a:lnTo>
                  <a:pt x="603250" y="1435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2287" y="5229225"/>
            <a:ext cx="3342004" cy="830580"/>
          </a:xfrm>
          <a:custGeom>
            <a:avLst/>
            <a:gdLst/>
            <a:ahLst/>
            <a:cxnLst/>
            <a:rect l="l" t="t" r="r" b="b"/>
            <a:pathLst>
              <a:path w="3342004" h="830579">
                <a:moveTo>
                  <a:pt x="0" y="830262"/>
                </a:moveTo>
                <a:lnTo>
                  <a:pt x="3341624" y="830262"/>
                </a:lnTo>
                <a:lnTo>
                  <a:pt x="3341624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6252" y="5301670"/>
            <a:ext cx="289687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/>
            <a:r>
              <a:rPr lang="ru-RU" sz="1600" b="1" spc="-60">
                <a:latin typeface="Arial Narrow" panose="020B0606020202030204" pitchFamily="34" charset="0"/>
                <a:cs typeface="Constantia"/>
              </a:rPr>
              <a:t>Стандарты на методы расчетного оценивания теплотехнических показателей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03701" y="5886450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4">
                <a:moveTo>
                  <a:pt x="0" y="0"/>
                </a:moveTo>
                <a:lnTo>
                  <a:pt x="389000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92477" y="2178050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00800" y="1716088"/>
            <a:ext cx="2863850" cy="922655"/>
          </a:xfrm>
          <a:custGeom>
            <a:avLst/>
            <a:gdLst/>
            <a:ahLst/>
            <a:cxnLst/>
            <a:rect l="l" t="t" r="r" b="b"/>
            <a:pathLst>
              <a:path w="2863850" h="922655">
                <a:moveTo>
                  <a:pt x="0" y="922337"/>
                </a:moveTo>
                <a:lnTo>
                  <a:pt x="2863850" y="922337"/>
                </a:lnTo>
                <a:lnTo>
                  <a:pt x="28638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22212" y="1786710"/>
            <a:ext cx="262826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30"/>
              </a:lnSpc>
            </a:pPr>
            <a:r>
              <a:rPr lang="ru-RU" b="1">
                <a:latin typeface="Arial Narrow" panose="020B0606020202030204" pitchFamily="34" charset="0"/>
                <a:cs typeface="Times New Roman"/>
              </a:rPr>
              <a:t>ДБН</a:t>
            </a:r>
            <a:r>
              <a:rPr lang="ru-RU" b="1" spc="-20"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В.2.5-67:2013</a:t>
            </a:r>
            <a:endParaRPr lang="ru-RU">
              <a:latin typeface="Arial Narrow" panose="020B0606020202030204" pitchFamily="34" charset="0"/>
              <a:cs typeface="Times New Roman"/>
            </a:endParaRPr>
          </a:p>
          <a:p>
            <a:pPr marL="12700" marR="5080" algn="ctr">
              <a:lnSpc>
                <a:spcPts val="2160"/>
              </a:lnSpc>
              <a:spcBef>
                <a:spcPts val="40"/>
              </a:spcBef>
            </a:pPr>
            <a:r>
              <a:rPr lang="ru-RU">
                <a:latin typeface="Arial Narrow" panose="020B0606020202030204" pitchFamily="34" charset="0"/>
                <a:cs typeface="Constantia"/>
              </a:rPr>
              <a:t>Отопление, вентиляция и кондиционирование</a:t>
            </a:r>
          </a:p>
        </p:txBody>
      </p:sp>
      <p:sp>
        <p:nvSpPr>
          <p:cNvPr id="34" name="object 34"/>
          <p:cNvSpPr/>
          <p:nvPr/>
        </p:nvSpPr>
        <p:spPr>
          <a:xfrm>
            <a:off x="5449951" y="220662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84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57600" y="2638425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19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13300" y="2852737"/>
            <a:ext cx="2705100" cy="862330"/>
          </a:xfrm>
          <a:custGeom>
            <a:avLst/>
            <a:gdLst/>
            <a:ahLst/>
            <a:cxnLst/>
            <a:rect l="l" t="t" r="r" b="b"/>
            <a:pathLst>
              <a:path w="2705100" h="862329">
                <a:moveTo>
                  <a:pt x="0" y="862012"/>
                </a:moveTo>
                <a:lnTo>
                  <a:pt x="2705100" y="862012"/>
                </a:lnTo>
                <a:lnTo>
                  <a:pt x="27051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76191" y="2923614"/>
            <a:ext cx="2178685" cy="759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2140"/>
              </a:lnSpc>
            </a:pPr>
            <a:r>
              <a:rPr lang="ru-RU" b="1">
                <a:latin typeface="Arial Narrow" panose="020B0606020202030204" pitchFamily="34" charset="0"/>
                <a:cs typeface="Times New Roman"/>
              </a:rPr>
              <a:t>Д</a:t>
            </a:r>
            <a:r>
              <a:rPr lang="ru-RU" b="1" spc="-10">
                <a:latin typeface="Arial Narrow" panose="020B0606020202030204" pitchFamily="34" charset="0"/>
                <a:cs typeface="Times New Roman"/>
              </a:rPr>
              <a:t>С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ТУ</a:t>
            </a:r>
            <a:r>
              <a:rPr lang="ru-RU" b="1" spc="-10">
                <a:latin typeface="Arial Narrow" panose="020B0606020202030204" pitchFamily="34" charset="0"/>
                <a:cs typeface="Times New Roman"/>
              </a:rPr>
              <a:t> 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Б А</a:t>
            </a:r>
            <a:r>
              <a:rPr lang="ru-RU" b="1" spc="5">
                <a:latin typeface="Arial Narrow" panose="020B0606020202030204" pitchFamily="34" charset="0"/>
                <a:cs typeface="Times New Roman"/>
              </a:rPr>
              <a:t>.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2.</a:t>
            </a:r>
            <a:r>
              <a:rPr lang="ru-RU" b="1" spc="5">
                <a:latin typeface="Arial Narrow" panose="020B0606020202030204" pitchFamily="34" charset="0"/>
                <a:cs typeface="Times New Roman"/>
              </a:rPr>
              <a:t>2</a:t>
            </a:r>
            <a:r>
              <a:rPr lang="ru-RU" b="1">
                <a:latin typeface="Arial Narrow" panose="020B0606020202030204" pitchFamily="34" charset="0"/>
                <a:cs typeface="Times New Roman"/>
              </a:rPr>
              <a:t>-8:2010</a:t>
            </a:r>
            <a:endParaRPr lang="ru-RU">
              <a:latin typeface="Arial Narrow" panose="020B0606020202030204" pitchFamily="34" charset="0"/>
              <a:cs typeface="Times New Roman"/>
            </a:endParaRPr>
          </a:p>
          <a:p>
            <a:pPr marL="4445" algn="ctr">
              <a:lnSpc>
                <a:spcPts val="1900"/>
              </a:lnSpc>
            </a:pPr>
            <a:r>
              <a:rPr lang="ru-RU" sz="1600" spc="-10">
                <a:latin typeface="Arial Narrow" panose="020B0606020202030204" pitchFamily="34" charset="0"/>
                <a:cs typeface="Constantia"/>
              </a:rPr>
              <a:t>(</a:t>
            </a:r>
            <a:r>
              <a:rPr lang="ru-RU" sz="1600" spc="-20">
                <a:latin typeface="Arial Narrow" panose="020B0606020202030204" pitchFamily="34" charset="0"/>
                <a:cs typeface="Constantia"/>
              </a:rPr>
              <a:t>раздел проекта</a:t>
            </a:r>
          </a:p>
          <a:p>
            <a:pPr marL="4445" algn="ctr">
              <a:lnSpc>
                <a:spcPts val="1900"/>
              </a:lnSpc>
            </a:pPr>
            <a:r>
              <a:rPr lang="ru-RU" sz="1600" spc="-20">
                <a:latin typeface="Arial Narrow" panose="020B0606020202030204" pitchFamily="34" charset="0"/>
                <a:cs typeface="Constantia"/>
              </a:rPr>
              <a:t>«Энергоэффективность</a:t>
            </a:r>
            <a:r>
              <a:rPr lang="ru-RU" sz="1600" spc="-10">
                <a:latin typeface="Arial Narrow" panose="020B0606020202030204" pitchFamily="34" charset="0"/>
                <a:cs typeface="Constantia"/>
              </a:rPr>
              <a:t>»)</a:t>
            </a:r>
            <a:endParaRPr lang="ru-RU" sz="1600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121650" y="2638425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0" y="2590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518400" y="329565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63976" y="5661025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725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63976" y="4652898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>
                <a:moveTo>
                  <a:pt x="0" y="0"/>
                </a:moveTo>
                <a:lnTo>
                  <a:pt x="339725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97752" y="5229225"/>
            <a:ext cx="2447925" cy="830580"/>
          </a:xfrm>
          <a:custGeom>
            <a:avLst/>
            <a:gdLst/>
            <a:ahLst/>
            <a:cxnLst/>
            <a:rect l="l" t="t" r="r" b="b"/>
            <a:pathLst>
              <a:path w="2447925" h="830579">
                <a:moveTo>
                  <a:pt x="0" y="830262"/>
                </a:moveTo>
                <a:lnTo>
                  <a:pt x="2447925" y="830262"/>
                </a:lnTo>
                <a:lnTo>
                  <a:pt x="2447925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88379" y="5301670"/>
            <a:ext cx="207200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60">
                <a:latin typeface="Arial Narrow" panose="020B0606020202030204" pitchFamily="34" charset="0"/>
                <a:cs typeface="Constantia"/>
              </a:rPr>
              <a:t>Стандарты на энергоэффективность</a:t>
            </a:r>
          </a:p>
          <a:p>
            <a:pPr algn="ctr">
              <a:lnSpc>
                <a:spcPct val="100000"/>
              </a:lnSpc>
            </a:pPr>
            <a:r>
              <a:rPr lang="ru-RU" sz="1600" b="1" spc="-60">
                <a:latin typeface="Arial Narrow" panose="020B0606020202030204" pitchFamily="34" charset="0"/>
                <a:cs typeface="Constantia"/>
              </a:rPr>
              <a:t>  инженерных систем</a:t>
            </a:r>
            <a:endParaRPr lang="ru-RU" sz="1600" b="1">
              <a:latin typeface="Arial Narrow" panose="020B0606020202030204" pitchFamily="34" charset="0"/>
              <a:cs typeface="Constantia"/>
            </a:endParaRPr>
          </a:p>
        </p:txBody>
      </p:sp>
      <p:sp>
        <p:nvSpPr>
          <p:cNvPr id="44" name="object 22"/>
          <p:cNvSpPr/>
          <p:nvPr/>
        </p:nvSpPr>
        <p:spPr>
          <a:xfrm>
            <a:off x="2852675" y="2962393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5" name="object 23"/>
          <p:cNvSpPr/>
          <p:nvPr/>
        </p:nvSpPr>
        <p:spPr>
          <a:xfrm>
            <a:off x="2852674" y="2962393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2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6" name="object 24"/>
          <p:cNvSpPr/>
          <p:nvPr/>
        </p:nvSpPr>
        <p:spPr>
          <a:xfrm>
            <a:off x="4202049" y="2640196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0"/>
                </a:moveTo>
                <a:lnTo>
                  <a:pt x="0" y="32480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7" name="object 25"/>
          <p:cNvSpPr/>
          <p:nvPr/>
        </p:nvSpPr>
        <p:spPr>
          <a:xfrm>
            <a:off x="4210050" y="3316470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59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8" name="object 31"/>
          <p:cNvSpPr/>
          <p:nvPr/>
        </p:nvSpPr>
        <p:spPr>
          <a:xfrm>
            <a:off x="2790826" y="2179820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49" name="object 34"/>
          <p:cNvSpPr/>
          <p:nvPr/>
        </p:nvSpPr>
        <p:spPr>
          <a:xfrm>
            <a:off x="5448300" y="220839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84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0" name="object 35"/>
          <p:cNvSpPr/>
          <p:nvPr/>
        </p:nvSpPr>
        <p:spPr>
          <a:xfrm>
            <a:off x="3655949" y="2640195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19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1" name="object 36"/>
          <p:cNvSpPr/>
          <p:nvPr/>
        </p:nvSpPr>
        <p:spPr>
          <a:xfrm>
            <a:off x="4811649" y="2854507"/>
            <a:ext cx="2705100" cy="862330"/>
          </a:xfrm>
          <a:custGeom>
            <a:avLst/>
            <a:gdLst/>
            <a:ahLst/>
            <a:cxnLst/>
            <a:rect l="l" t="t" r="r" b="b"/>
            <a:pathLst>
              <a:path w="2705100" h="862329">
                <a:moveTo>
                  <a:pt x="0" y="862012"/>
                </a:moveTo>
                <a:lnTo>
                  <a:pt x="2705100" y="862012"/>
                </a:lnTo>
                <a:lnTo>
                  <a:pt x="27051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2" name="object 39"/>
          <p:cNvSpPr/>
          <p:nvPr/>
        </p:nvSpPr>
        <p:spPr>
          <a:xfrm>
            <a:off x="7516749" y="3297420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3" name="object 12"/>
          <p:cNvSpPr/>
          <p:nvPr/>
        </p:nvSpPr>
        <p:spPr>
          <a:xfrm>
            <a:off x="4813300" y="4004936"/>
            <a:ext cx="2705100" cy="615950"/>
          </a:xfrm>
          <a:custGeom>
            <a:avLst/>
            <a:gdLst/>
            <a:ahLst/>
            <a:cxnLst/>
            <a:rect l="l" t="t" r="r" b="b"/>
            <a:pathLst>
              <a:path w="2705100" h="615950">
                <a:moveTo>
                  <a:pt x="0" y="615950"/>
                </a:moveTo>
                <a:lnTo>
                  <a:pt x="2705100" y="615950"/>
                </a:lnTo>
                <a:lnTo>
                  <a:pt x="2705100" y="0"/>
                </a:lnTo>
                <a:lnTo>
                  <a:pt x="0" y="0"/>
                </a:lnTo>
                <a:lnTo>
                  <a:pt x="0" y="61595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4" name="object 14"/>
          <p:cNvSpPr/>
          <p:nvPr/>
        </p:nvSpPr>
        <p:spPr>
          <a:xfrm>
            <a:off x="528637" y="3244588"/>
            <a:ext cx="3335654" cy="831850"/>
          </a:xfrm>
          <a:custGeom>
            <a:avLst/>
            <a:gdLst/>
            <a:ahLst/>
            <a:cxnLst/>
            <a:rect l="l" t="t" r="r" b="b"/>
            <a:pathLst>
              <a:path w="3335654" h="831850">
                <a:moveTo>
                  <a:pt x="0" y="831850"/>
                </a:moveTo>
                <a:lnTo>
                  <a:pt x="3335274" y="831850"/>
                </a:lnTo>
                <a:lnTo>
                  <a:pt x="3335274" y="0"/>
                </a:lnTo>
                <a:lnTo>
                  <a:pt x="0" y="0"/>
                </a:lnTo>
                <a:lnTo>
                  <a:pt x="0" y="83185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5" name="object 26"/>
          <p:cNvSpPr/>
          <p:nvPr/>
        </p:nvSpPr>
        <p:spPr>
          <a:xfrm>
            <a:off x="4211701" y="4327263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599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6" name="object 27"/>
          <p:cNvSpPr/>
          <p:nvPr/>
        </p:nvSpPr>
        <p:spPr>
          <a:xfrm>
            <a:off x="7518400" y="4312911"/>
            <a:ext cx="603250" cy="14604"/>
          </a:xfrm>
          <a:custGeom>
            <a:avLst/>
            <a:gdLst/>
            <a:ahLst/>
            <a:cxnLst/>
            <a:rect l="l" t="t" r="r" b="b"/>
            <a:pathLst>
              <a:path w="603250" h="14604">
                <a:moveTo>
                  <a:pt x="0" y="0"/>
                </a:moveTo>
                <a:lnTo>
                  <a:pt x="603250" y="1435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7" name="object 38"/>
          <p:cNvSpPr/>
          <p:nvPr/>
        </p:nvSpPr>
        <p:spPr>
          <a:xfrm>
            <a:off x="8121650" y="2638163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0"/>
                </a:moveTo>
                <a:lnTo>
                  <a:pt x="0" y="259080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8" name="object 22"/>
          <p:cNvSpPr/>
          <p:nvPr/>
        </p:nvSpPr>
        <p:spPr>
          <a:xfrm>
            <a:off x="2852675" y="2962131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59" name="object 23"/>
          <p:cNvSpPr/>
          <p:nvPr/>
        </p:nvSpPr>
        <p:spPr>
          <a:xfrm>
            <a:off x="2852674" y="2962131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225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0" name="object 24"/>
          <p:cNvSpPr/>
          <p:nvPr/>
        </p:nvSpPr>
        <p:spPr>
          <a:xfrm>
            <a:off x="4202049" y="2639934"/>
            <a:ext cx="0" cy="3248025"/>
          </a:xfrm>
          <a:custGeom>
            <a:avLst/>
            <a:gdLst/>
            <a:ahLst/>
            <a:cxnLst/>
            <a:rect l="l" t="t" r="r" b="b"/>
            <a:pathLst>
              <a:path h="3248025">
                <a:moveTo>
                  <a:pt x="0" y="0"/>
                </a:moveTo>
                <a:lnTo>
                  <a:pt x="0" y="3248025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1" name="object 25"/>
          <p:cNvSpPr/>
          <p:nvPr/>
        </p:nvSpPr>
        <p:spPr>
          <a:xfrm>
            <a:off x="4210050" y="3316208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599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2" name="object 31"/>
          <p:cNvSpPr/>
          <p:nvPr/>
        </p:nvSpPr>
        <p:spPr>
          <a:xfrm>
            <a:off x="2790826" y="2179558"/>
            <a:ext cx="504825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825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3" name="object 34"/>
          <p:cNvSpPr/>
          <p:nvPr/>
        </p:nvSpPr>
        <p:spPr>
          <a:xfrm>
            <a:off x="5448300" y="2208133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849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4" name="object 35"/>
          <p:cNvSpPr/>
          <p:nvPr/>
        </p:nvSpPr>
        <p:spPr>
          <a:xfrm>
            <a:off x="3655949" y="2639933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199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5" name="object 36"/>
          <p:cNvSpPr/>
          <p:nvPr/>
        </p:nvSpPr>
        <p:spPr>
          <a:xfrm>
            <a:off x="4811649" y="2854245"/>
            <a:ext cx="2705100" cy="862330"/>
          </a:xfrm>
          <a:custGeom>
            <a:avLst/>
            <a:gdLst/>
            <a:ahLst/>
            <a:cxnLst/>
            <a:rect l="l" t="t" r="r" b="b"/>
            <a:pathLst>
              <a:path w="2705100" h="862329">
                <a:moveTo>
                  <a:pt x="0" y="862012"/>
                </a:moveTo>
                <a:lnTo>
                  <a:pt x="2705100" y="862012"/>
                </a:lnTo>
                <a:lnTo>
                  <a:pt x="2705100" y="0"/>
                </a:lnTo>
                <a:lnTo>
                  <a:pt x="0" y="0"/>
                </a:lnTo>
                <a:lnTo>
                  <a:pt x="0" y="86201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66" name="object 39"/>
          <p:cNvSpPr/>
          <p:nvPr/>
        </p:nvSpPr>
        <p:spPr>
          <a:xfrm>
            <a:off x="7516749" y="3297158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3250" y="0"/>
                </a:lnTo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92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881626" y="2151127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9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1627" y="3154298"/>
            <a:ext cx="3175" cy="236854"/>
          </a:xfrm>
          <a:custGeom>
            <a:avLst/>
            <a:gdLst/>
            <a:ahLst/>
            <a:cxnLst/>
            <a:rect l="l" t="t" r="r" b="b"/>
            <a:pathLst>
              <a:path w="3175" h="236854">
                <a:moveTo>
                  <a:pt x="3175" y="0"/>
                </a:moveTo>
                <a:lnTo>
                  <a:pt x="0" y="236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1B46E3B-4F5A-488E-8B9C-CC11CBE458A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905999" cy="713868"/>
          </a:xfrm>
          <a:prstGeom prst="rect">
            <a:avLst/>
          </a:prstGeom>
        </p:spPr>
        <p:txBody>
          <a:bodyPr vert="horz" wrap="square" lIns="0" tIns="39325" rIns="0" bIns="0" rtlCol="0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marR="5080" algn="ctr">
              <a:lnSpc>
                <a:spcPts val="2590"/>
              </a:lnSpc>
            </a:pPr>
            <a:r>
              <a:rPr lang="ru-RU" sz="3200" b="0" kern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/>
              </a:rPr>
              <a:t>Система действующих норм и стандартов в сфере энергоэффективности зданий</a:t>
            </a:r>
            <a:endParaRPr lang="uk-UA" sz="3200" b="0" kern="0" dirty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/>
            </a:endParaRPr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456C9F70-CF4F-42E3-86EA-5A6096C16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094296"/>
              </p:ext>
            </p:extLst>
          </p:nvPr>
        </p:nvGraphicFramePr>
        <p:xfrm>
          <a:off x="174654" y="1017941"/>
          <a:ext cx="955669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692">
                  <a:extLst>
                    <a:ext uri="{9D8B030D-6E8A-4147-A177-3AD203B41FA5}">
                      <a16:colId xmlns:a16="http://schemas.microsoft.com/office/drawing/2014/main" val="4227119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4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Стандарты на </a:t>
                      </a:r>
                      <a:r>
                        <a:rPr lang="ru-RU" sz="2000" b="1" u="sng" spc="-4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методы испытаний </a:t>
                      </a:r>
                      <a:r>
                        <a:rPr lang="ru-RU" sz="2000" b="1" spc="-4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теплотехнических показателей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4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и энергетических характеристик зданий</a:t>
                      </a:r>
                      <a:endParaRPr lang="ru-RU" sz="20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88150"/>
                  </a:ext>
                </a:extLst>
              </a:tr>
              <a:tr h="246280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7584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6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-100:2010 </a:t>
                      </a:r>
                      <a:r>
                        <a:rPr lang="ru-RU" sz="2000" b="1" spc="-1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0" spc="-2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теплостойкость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78574"/>
                  </a:ext>
                </a:extLst>
              </a:tr>
              <a:tr h="200886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846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6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-19:2007</a:t>
                      </a:r>
                      <a:r>
                        <a:rPr lang="ru-RU" sz="2000" b="1" spc="-2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(воздухопроницаемость в натурных условиях)</a:t>
                      </a:r>
                      <a:r>
                        <a:rPr lang="ru-RU" sz="2000" b="0" spc="-4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 </a:t>
                      </a:r>
                      <a:endParaRPr lang="ru-RU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2400"/>
                  </a:ext>
                </a:extLst>
              </a:tr>
              <a:tr h="203450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698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6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-37:2008 </a:t>
                      </a:r>
                      <a:r>
                        <a:rPr lang="ru-RU" sz="2000" b="1" spc="-1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(воздухопроницаемость, лабораторные испытания)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21835"/>
                  </a:ext>
                </a:extLst>
              </a:tr>
              <a:tr h="198696">
                <a:tc>
                  <a:txBody>
                    <a:bodyPr/>
                    <a:lstStyle/>
                    <a:p>
                      <a:pPr algn="ctr"/>
                      <a:endParaRPr lang="ru-RU" sz="1400" noProof="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12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6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-101:2010</a:t>
                      </a:r>
                      <a:r>
                        <a:rPr lang="ru-RU" sz="2000" b="1" spc="-4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(сопротивление теплопередачи)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60137"/>
                  </a:ext>
                </a:extLst>
              </a:tr>
              <a:tr h="269676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899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7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-182:2009</a:t>
                      </a:r>
                      <a:r>
                        <a:rPr lang="ru-RU" sz="2000" b="1" spc="-4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0" spc="-2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срок эффективной эксплуатации и теплопроводность</a:t>
                      </a:r>
                      <a:r>
                        <a:rPr lang="ru-RU" sz="2000" b="0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ru-RU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05134"/>
                  </a:ext>
                </a:extLst>
              </a:tr>
              <a:tr h="239755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63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2.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-21:2008 </a:t>
                      </a:r>
                      <a:r>
                        <a:rPr lang="ru-RU" sz="2000" b="1" spc="-6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(удельные теплопотери на отопление)</a:t>
                      </a:r>
                      <a:endParaRPr lang="ru-RU" sz="2000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400760"/>
                  </a:ext>
                </a:extLst>
              </a:tr>
              <a:tr h="249822">
                <a:tc>
                  <a:txBody>
                    <a:bodyPr/>
                    <a:lstStyle/>
                    <a:p>
                      <a:pPr algn="ctr"/>
                      <a:endParaRPr lang="ru-RU" sz="1400" noProof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444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000" b="1" spc="-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13187</a:t>
                      </a:r>
                      <a:r>
                        <a:rPr lang="ru-RU" sz="2000" b="1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spc="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(</a:t>
                      </a:r>
                      <a:r>
                        <a:rPr lang="ru-RU" sz="2000" b="0" spc="-15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тепловизионное обследование</a:t>
                      </a:r>
                      <a:r>
                        <a:rPr lang="ru-RU" sz="2000" b="0" noProof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278100"/>
                  </a:ext>
                </a:extLst>
              </a:tr>
            </a:tbl>
          </a:graphicData>
        </a:graphic>
      </p:graphicFrame>
      <p:sp>
        <p:nvSpPr>
          <p:cNvPr id="13" name="object 4">
            <a:extLst>
              <a:ext uri="{FF2B5EF4-FFF2-40B4-BE49-F238E27FC236}">
                <a16:creationId xmlns:a16="http://schemas.microsoft.com/office/drawing/2014/main" id="{03E0A299-180D-4E9A-B20F-9770B315E80C}"/>
              </a:ext>
            </a:extLst>
          </p:cNvPr>
          <p:cNvSpPr/>
          <p:nvPr/>
        </p:nvSpPr>
        <p:spPr>
          <a:xfrm>
            <a:off x="4885121" y="166572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751A779-491A-4CB3-AFD2-B5F2B040D50F}"/>
              </a:ext>
            </a:extLst>
          </p:cNvPr>
          <p:cNvSpPr/>
          <p:nvPr/>
        </p:nvSpPr>
        <p:spPr>
          <a:xfrm>
            <a:off x="4881626" y="2311678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A1C315DE-7856-4A8C-B063-5D66C938065B}"/>
              </a:ext>
            </a:extLst>
          </p:cNvPr>
          <p:cNvSpPr/>
          <p:nvPr/>
        </p:nvSpPr>
        <p:spPr>
          <a:xfrm>
            <a:off x="4901899" y="3721029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892BCDF-405D-4077-87D0-6F2E80A6819A}"/>
              </a:ext>
            </a:extLst>
          </p:cNvPr>
          <p:cNvSpPr/>
          <p:nvPr/>
        </p:nvSpPr>
        <p:spPr>
          <a:xfrm>
            <a:off x="4910919" y="2999338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B14911D0-DDCF-46A9-BED2-93592A55BFFF}"/>
              </a:ext>
            </a:extLst>
          </p:cNvPr>
          <p:cNvSpPr/>
          <p:nvPr/>
        </p:nvSpPr>
        <p:spPr>
          <a:xfrm>
            <a:off x="4910919" y="4385157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418D0D21-81CC-4912-8EB3-76F4270D6D0D}"/>
              </a:ext>
            </a:extLst>
          </p:cNvPr>
          <p:cNvSpPr/>
          <p:nvPr/>
        </p:nvSpPr>
        <p:spPr>
          <a:xfrm>
            <a:off x="4881626" y="5106610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DC08B9D6-1D0F-41AB-AF02-E9017E532CCF}"/>
              </a:ext>
            </a:extLst>
          </p:cNvPr>
          <p:cNvSpPr/>
          <p:nvPr/>
        </p:nvSpPr>
        <p:spPr>
          <a:xfrm>
            <a:off x="4882258" y="5802897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118871"/>
            <a:ext cx="9905999" cy="713868"/>
          </a:xfrm>
          <a:prstGeom prst="rect">
            <a:avLst/>
          </a:prstGeom>
        </p:spPr>
        <p:txBody>
          <a:bodyPr vert="horz" wrap="square" lIns="0" tIns="39325" rIns="0" bIns="0" rtlCol="0" anchor="ctr">
            <a:spAutoFit/>
          </a:bodyPr>
          <a:lstStyle/>
          <a:p>
            <a:pPr marR="5080" algn="ctr">
              <a:lnSpc>
                <a:spcPts val="2590"/>
              </a:lnSpc>
            </a:pPr>
            <a:r>
              <a:rPr lang="ru-RU" sz="32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/>
              </a:rPr>
              <a:t>Система действующих норм и стандартов в сфере энергоэффективности зданий</a:t>
            </a:r>
            <a:endParaRPr lang="uk-UA" sz="3200" b="0" u="none" dirty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4801" y="3154299"/>
            <a:ext cx="5080" cy="220979"/>
          </a:xfrm>
          <a:custGeom>
            <a:avLst/>
            <a:gdLst/>
            <a:ahLst/>
            <a:cxnLst/>
            <a:rect l="l" t="t" r="r" b="b"/>
            <a:pathLst>
              <a:path w="5079" h="220979">
                <a:moveTo>
                  <a:pt x="0" y="0"/>
                </a:moveTo>
                <a:lnTo>
                  <a:pt x="4699" y="22072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86326" y="3744976"/>
            <a:ext cx="3175" cy="190500"/>
          </a:xfrm>
          <a:custGeom>
            <a:avLst/>
            <a:gdLst/>
            <a:ahLst/>
            <a:cxnLst/>
            <a:rect l="l" t="t" r="r" b="b"/>
            <a:pathLst>
              <a:path w="3175" h="190500">
                <a:moveTo>
                  <a:pt x="3175" y="0"/>
                </a:move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id="{FD1E86E6-E7B3-42AB-BF76-5C706C1FA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73015"/>
              </p:ext>
            </p:extLst>
          </p:nvPr>
        </p:nvGraphicFramePr>
        <p:xfrm>
          <a:off x="188259" y="1021977"/>
          <a:ext cx="9560859" cy="547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0859">
                  <a:extLst>
                    <a:ext uri="{9D8B030D-6E8A-4147-A177-3AD203B41FA5}">
                      <a16:colId xmlns:a16="http://schemas.microsoft.com/office/drawing/2014/main" val="1122548255"/>
                    </a:ext>
                  </a:extLst>
                </a:gridCol>
              </a:tblGrid>
              <a:tr h="893186"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lang="ru-RU" sz="2400" b="1" spc="-4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Стандарты на методы расчетного</a:t>
                      </a:r>
                    </a:p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lang="ru-RU" sz="2400" b="1" spc="-4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  оценивания энергетических показателей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055718"/>
                  </a:ext>
                </a:extLst>
              </a:tr>
              <a:tr h="264648">
                <a:tc>
                  <a:txBody>
                    <a:bodyPr/>
                    <a:lstStyle/>
                    <a:p>
                      <a:pPr algn="ctr"/>
                      <a:endParaRPr lang="uk-UA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379153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У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-Н Б</a:t>
                      </a:r>
                      <a:r>
                        <a:rPr lang="ru-RU" sz="24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А.2</a:t>
                      </a:r>
                      <a:r>
                        <a:rPr lang="ru-RU" sz="24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.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2-5:2007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(энергетический паспорт)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512808"/>
                  </a:ext>
                </a:extLst>
              </a:tr>
              <a:tr h="264648">
                <a:tc>
                  <a:txBody>
                    <a:bodyPr/>
                    <a:lstStyle/>
                    <a:p>
                      <a:pPr algn="ctr"/>
                      <a:endParaRPr lang="uk-UA" sz="10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63577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4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7730: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012 </a:t>
                      </a:r>
                      <a:r>
                        <a:rPr lang="ru-RU" sz="24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эргономика тепловой среды)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72382"/>
                  </a:ext>
                </a:extLst>
              </a:tr>
              <a:tr h="270484">
                <a:tc>
                  <a:txBody>
                    <a:bodyPr/>
                    <a:lstStyle/>
                    <a:p>
                      <a:pPr algn="ctr"/>
                      <a:endParaRPr lang="uk-UA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8064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4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1526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:2012 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расчетные параметры микроклимата)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06673"/>
                  </a:ext>
                </a:extLst>
              </a:tr>
              <a:tr h="264648">
                <a:tc>
                  <a:txBody>
                    <a:bodyPr/>
                    <a:lstStyle/>
                    <a:p>
                      <a:pPr algn="ctr"/>
                      <a:endParaRPr lang="uk-UA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137231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13790:2012</a:t>
                      </a:r>
                      <a:r>
                        <a:rPr lang="ru-RU" sz="24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расчет потребления энергии)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708416"/>
                  </a:ext>
                </a:extLst>
              </a:tr>
              <a:tr h="264648">
                <a:tc>
                  <a:txBody>
                    <a:bodyPr/>
                    <a:lstStyle/>
                    <a:p>
                      <a:pPr algn="ctr"/>
                      <a:endParaRPr lang="uk-UA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59760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15603:2013</a:t>
                      </a:r>
                      <a:r>
                        <a:rPr lang="ru-RU" sz="24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энергетический рейтинг)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34350"/>
                  </a:ext>
                </a:extLst>
              </a:tr>
              <a:tr h="273405">
                <a:tc>
                  <a:txBody>
                    <a:bodyPr/>
                    <a:lstStyle/>
                    <a:p>
                      <a:pPr algn="ctr"/>
                      <a:endParaRPr lang="uk-UA" sz="10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882319"/>
                  </a:ext>
                </a:extLst>
              </a:tr>
              <a:tr h="4962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4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В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1521</a:t>
                      </a:r>
                      <a:r>
                        <a:rPr lang="ru-RU" sz="24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7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:2012 </a:t>
                      </a: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энергетическая сертификация)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93014"/>
                  </a:ext>
                </a:extLst>
              </a:tr>
            </a:tbl>
          </a:graphicData>
        </a:graphic>
      </p:graphicFrame>
      <p:sp>
        <p:nvSpPr>
          <p:cNvPr id="10" name="object 4">
            <a:extLst>
              <a:ext uri="{FF2B5EF4-FFF2-40B4-BE49-F238E27FC236}">
                <a16:creationId xmlns:a16="http://schemas.microsoft.com/office/drawing/2014/main" id="{C9F125B5-58B9-4E86-8FA7-67DE7DE4C8EA}"/>
              </a:ext>
            </a:extLst>
          </p:cNvPr>
          <p:cNvSpPr/>
          <p:nvPr/>
        </p:nvSpPr>
        <p:spPr>
          <a:xfrm>
            <a:off x="4953000" y="1883840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r>
              <a:rPr lang="ru-RU" dirty="0">
                <a:latin typeface="Arial Narrow" panose="020B0606020202030204" pitchFamily="34" charset="0"/>
              </a:rPr>
              <a:t>с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3DB2A03-5928-4BBF-9C1F-CE4C2A747649}"/>
              </a:ext>
            </a:extLst>
          </p:cNvPr>
          <p:cNvSpPr/>
          <p:nvPr/>
        </p:nvSpPr>
        <p:spPr>
          <a:xfrm>
            <a:off x="4932727" y="2665414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76D9EA6-F1EB-4800-B9F6-226F6AECAE10}"/>
              </a:ext>
            </a:extLst>
          </p:cNvPr>
          <p:cNvSpPr/>
          <p:nvPr/>
        </p:nvSpPr>
        <p:spPr>
          <a:xfrm>
            <a:off x="4912454" y="343505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09BB86A-82D2-4E15-96AF-A2B7E13007E3}"/>
              </a:ext>
            </a:extLst>
          </p:cNvPr>
          <p:cNvSpPr/>
          <p:nvPr/>
        </p:nvSpPr>
        <p:spPr>
          <a:xfrm>
            <a:off x="4911367" y="4175432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17442A6-4C92-4A2A-AB98-ACFA723B72C2}"/>
              </a:ext>
            </a:extLst>
          </p:cNvPr>
          <p:cNvSpPr/>
          <p:nvPr/>
        </p:nvSpPr>
        <p:spPr>
          <a:xfrm>
            <a:off x="4884801" y="4938831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B5EC1DA-01CE-487C-ABC1-07D42736A51E}"/>
              </a:ext>
            </a:extLst>
          </p:cNvPr>
          <p:cNvSpPr/>
          <p:nvPr/>
        </p:nvSpPr>
        <p:spPr>
          <a:xfrm>
            <a:off x="4872917" y="5710618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8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93" y="42928"/>
            <a:ext cx="9605965" cy="789154"/>
          </a:xfrm>
          <a:prstGeom prst="rect">
            <a:avLst/>
          </a:prstGeom>
        </p:spPr>
        <p:txBody>
          <a:bodyPr vert="horz" wrap="square" lIns="0" tIns="75021" rIns="0" bIns="0" rtlCol="0" anchor="ctr">
            <a:spAutoFit/>
          </a:bodyPr>
          <a:lstStyle/>
          <a:p>
            <a:pPr algn="ctr">
              <a:lnSpc>
                <a:spcPts val="2735"/>
              </a:lnSpc>
            </a:pPr>
            <a:r>
              <a:rPr lang="ru-RU" sz="32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/>
              </a:rPr>
              <a:t>Система действующих норм и стандартов в сфере энергоэффективности зданий</a:t>
            </a:r>
            <a:endParaRPr lang="uk-UA" sz="3200" b="0" u="none" dirty="0">
              <a:solidFill>
                <a:schemeClr val="tx1"/>
              </a:solidFill>
              <a:effectLst/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89577" y="2862199"/>
            <a:ext cx="3175" cy="269875"/>
          </a:xfrm>
          <a:custGeom>
            <a:avLst/>
            <a:gdLst/>
            <a:ahLst/>
            <a:cxnLst/>
            <a:rect l="l" t="t" r="r" b="b"/>
            <a:pathLst>
              <a:path w="3175" h="269875">
                <a:moveTo>
                  <a:pt x="0" y="0"/>
                </a:moveTo>
                <a:lnTo>
                  <a:pt x="3175" y="2698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89577" y="4292600"/>
            <a:ext cx="3175" cy="215900"/>
          </a:xfrm>
          <a:custGeom>
            <a:avLst/>
            <a:gdLst/>
            <a:ahLst/>
            <a:cxnLst/>
            <a:rect l="l" t="t" r="r" b="b"/>
            <a:pathLst>
              <a:path w="3175" h="215900">
                <a:moveTo>
                  <a:pt x="3175" y="0"/>
                </a:moveTo>
                <a:lnTo>
                  <a:pt x="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9577" y="5124450"/>
            <a:ext cx="3175" cy="176530"/>
          </a:xfrm>
          <a:custGeom>
            <a:avLst/>
            <a:gdLst/>
            <a:ahLst/>
            <a:cxnLst/>
            <a:rect l="l" t="t" r="r" b="b"/>
            <a:pathLst>
              <a:path w="3175" h="176529">
                <a:moveTo>
                  <a:pt x="0" y="0"/>
                </a:moveTo>
                <a:lnTo>
                  <a:pt x="3175" y="1762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я 10">
            <a:extLst>
              <a:ext uri="{FF2B5EF4-FFF2-40B4-BE49-F238E27FC236}">
                <a16:creationId xmlns:a16="http://schemas.microsoft.com/office/drawing/2014/main" id="{46899FF6-9DC8-4A33-AF03-6E5D0B5F8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17570"/>
              </p:ext>
            </p:extLst>
          </p:nvPr>
        </p:nvGraphicFramePr>
        <p:xfrm>
          <a:off x="185893" y="946790"/>
          <a:ext cx="9513583" cy="574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583">
                  <a:extLst>
                    <a:ext uri="{9D8B030D-6E8A-4147-A177-3AD203B41FA5}">
                      <a16:colId xmlns:a16="http://schemas.microsoft.com/office/drawing/2014/main" val="3771375600"/>
                    </a:ext>
                  </a:extLst>
                </a:gridCol>
              </a:tblGrid>
              <a:tr h="46515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b="1" spc="-5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Стандарты на системы и вентиляции и кондиционирования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23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uk-UA" sz="11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816099"/>
                  </a:ext>
                </a:extLst>
              </a:tr>
              <a:tr h="36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</a:t>
                      </a:r>
                      <a:r>
                        <a:rPr lang="ru-RU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12599:2006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(</a:t>
                      </a:r>
                      <a:r>
                        <a:rPr lang="ru-RU" sz="2000" b="0" spc="-2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процедуры испытания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69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543592"/>
                  </a:ext>
                </a:extLst>
              </a:tr>
              <a:tr h="34000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EN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13779: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010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0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Требования к выполнению</a:t>
                      </a:r>
                      <a:r>
                        <a:rPr lang="ru-RU" sz="2000" b="0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uk-UA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61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891052"/>
                  </a:ext>
                </a:extLst>
              </a:tr>
              <a:tr h="568687">
                <a:tc>
                  <a:txBody>
                    <a:bodyPr/>
                    <a:lstStyle/>
                    <a:p>
                      <a:pPr marL="3810" algn="ctr">
                        <a:lnSpc>
                          <a:spcPts val="2140"/>
                        </a:lnSpc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uk-UA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uk-UA" sz="20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</a:t>
                      </a:r>
                      <a:r>
                        <a:rPr lang="en-US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en-US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5241:</a:t>
                      </a:r>
                      <a:r>
                        <a:rPr lang="en-US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013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2140"/>
                        </a:lnSpc>
                      </a:pPr>
                      <a:r>
                        <a:rPr lang="en-US" sz="20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en-US" sz="2000" b="0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0" spc="-4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Методы расчета энергозатрат при вентиляции и инфильтрации воздуха в здании</a:t>
                      </a:r>
                      <a:r>
                        <a:rPr lang="uk-UA" sz="20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823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089460"/>
                  </a:ext>
                </a:extLst>
              </a:tr>
              <a:tr h="595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uk-UA" sz="2000" b="1" spc="-10" dirty="0"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uk-UA" sz="2000" b="1" dirty="0">
                          <a:latin typeface="Arial Narrow" panose="020B0606020202030204" pitchFamily="34" charset="0"/>
                          <a:cs typeface="Times New Roman"/>
                        </a:rPr>
                        <a:t>ТУ Б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15242:2013</a:t>
                      </a:r>
                      <a:r>
                        <a:rPr lang="en-US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endParaRPr lang="ru-RU" sz="2000" b="1" spc="-1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0" spc="-6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Методы расчета расхода воздуха на вентиляцию зданий с учетом инфильтрации</a:t>
                      </a:r>
                      <a:r>
                        <a:rPr lang="uk-UA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uk-U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97563"/>
                  </a:ext>
                </a:extLst>
              </a:tr>
              <a:tr h="278367">
                <a:tc>
                  <a:txBody>
                    <a:bodyPr/>
                    <a:lstStyle/>
                    <a:p>
                      <a:pPr algn="ctr"/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286114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EN 15242:2013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endParaRPr lang="en-US" sz="2000" b="1" spc="-5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spc="-5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Расчет температуры помещений и методы определения нагрузки и энергии для зданий с системами кондиционирования воздуха</a:t>
                      </a:r>
                      <a:r>
                        <a:rPr lang="ru-RU" sz="2000" spc="2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uk-UA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784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294446"/>
                  </a:ext>
                </a:extLst>
              </a:tr>
              <a:tr h="6233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</a:t>
                      </a:r>
                      <a:r>
                        <a:rPr lang="ru-RU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spc="-3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УТ/TR 14788:2013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spc="-2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Проектирование и определения характеристик систем вентиляции жилых домов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119801"/>
                  </a:ext>
                </a:extLst>
              </a:tr>
            </a:tbl>
          </a:graphicData>
        </a:graphic>
      </p:graphicFrame>
      <p:sp>
        <p:nvSpPr>
          <p:cNvPr id="12" name="object 4">
            <a:extLst>
              <a:ext uri="{FF2B5EF4-FFF2-40B4-BE49-F238E27FC236}">
                <a16:creationId xmlns:a16="http://schemas.microsoft.com/office/drawing/2014/main" id="{A655E727-D731-4DCB-88C0-0FA802EFF891}"/>
              </a:ext>
            </a:extLst>
          </p:cNvPr>
          <p:cNvSpPr/>
          <p:nvPr/>
        </p:nvSpPr>
        <p:spPr>
          <a:xfrm>
            <a:off x="4907560" y="141405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44AF5F02-5DBD-431A-A213-E0531DF33678}"/>
              </a:ext>
            </a:extLst>
          </p:cNvPr>
          <p:cNvSpPr/>
          <p:nvPr/>
        </p:nvSpPr>
        <p:spPr>
          <a:xfrm>
            <a:off x="4907560" y="206979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7958581-F885-4F76-9FF9-6DA386755A2C}"/>
              </a:ext>
            </a:extLst>
          </p:cNvPr>
          <p:cNvSpPr/>
          <p:nvPr/>
        </p:nvSpPr>
        <p:spPr>
          <a:xfrm>
            <a:off x="4887287" y="2707239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75A92C8-E0AF-4FD1-BAC1-A1D097A9B88B}"/>
              </a:ext>
            </a:extLst>
          </p:cNvPr>
          <p:cNvSpPr/>
          <p:nvPr/>
        </p:nvSpPr>
        <p:spPr>
          <a:xfrm>
            <a:off x="4887287" y="3570027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EC300D3E-6A82-4BBA-AB49-016E936E5D68}"/>
              </a:ext>
            </a:extLst>
          </p:cNvPr>
          <p:cNvSpPr/>
          <p:nvPr/>
        </p:nvSpPr>
        <p:spPr>
          <a:xfrm>
            <a:off x="4887287" y="4508500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706D865-A63F-4853-A7D7-EB3E94AE2CCB}"/>
              </a:ext>
            </a:extLst>
          </p:cNvPr>
          <p:cNvSpPr/>
          <p:nvPr/>
        </p:nvSpPr>
        <p:spPr>
          <a:xfrm>
            <a:off x="4894277" y="5725998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>
            <a:extLst>
              <a:ext uri="{FF2B5EF4-FFF2-40B4-BE49-F238E27FC236}">
                <a16:creationId xmlns:a16="http://schemas.microsoft.com/office/drawing/2014/main" id="{F675EE54-1027-44F4-B651-A9A306A59002}"/>
              </a:ext>
            </a:extLst>
          </p:cNvPr>
          <p:cNvSpPr/>
          <p:nvPr/>
        </p:nvSpPr>
        <p:spPr>
          <a:xfrm>
            <a:off x="4953000" y="270945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876" y="25329"/>
            <a:ext cx="9477500" cy="768251"/>
          </a:xfrm>
          <a:prstGeom prst="rect">
            <a:avLst/>
          </a:prstGeom>
        </p:spPr>
        <p:txBody>
          <a:bodyPr vert="horz" wrap="square" lIns="0" tIns="75021" rIns="0" bIns="0" rtlCol="0" anchor="ctr">
            <a:spAutoFit/>
          </a:bodyPr>
          <a:lstStyle/>
          <a:p>
            <a:pPr algn="ctr">
              <a:lnSpc>
                <a:spcPts val="2735"/>
              </a:lnSpc>
            </a:pPr>
            <a:r>
              <a:rPr lang="ru-RU" sz="3200" b="0" dirty="0">
                <a:solidFill>
                  <a:schemeClr val="tx1"/>
                </a:solidFill>
                <a:latin typeface="Arial Narrow" panose="020B0606020202030204" pitchFamily="34" charset="0"/>
                <a:cs typeface="Times New Roman"/>
              </a:rPr>
              <a:t>Система действующих норм и стандартов в сфере энергоэффективности зданий</a:t>
            </a:r>
            <a:endParaRPr sz="3200" b="0" u="none" dirty="0">
              <a:solidFill>
                <a:schemeClr val="tx1"/>
              </a:solidFill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1626" y="4868798"/>
            <a:ext cx="5080" cy="249554"/>
          </a:xfrm>
          <a:custGeom>
            <a:avLst/>
            <a:gdLst/>
            <a:ahLst/>
            <a:cxnLst/>
            <a:rect l="l" t="t" r="r" b="b"/>
            <a:pathLst>
              <a:path w="5079" h="249554">
                <a:moveTo>
                  <a:pt x="0" y="0"/>
                </a:moveTo>
                <a:lnTo>
                  <a:pt x="4699" y="2493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4953000" y="1414056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id="{156BBAB9-3EAD-4168-9106-714660BCB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82259"/>
              </p:ext>
            </p:extLst>
          </p:nvPr>
        </p:nvGraphicFramePr>
        <p:xfrm>
          <a:off x="285624" y="977229"/>
          <a:ext cx="9334752" cy="5694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752">
                  <a:extLst>
                    <a:ext uri="{9D8B030D-6E8A-4147-A177-3AD203B41FA5}">
                      <a16:colId xmlns:a16="http://schemas.microsoft.com/office/drawing/2014/main" val="1836329112"/>
                    </a:ext>
                  </a:extLst>
                </a:gridCol>
              </a:tblGrid>
              <a:tr h="451517">
                <a:tc>
                  <a:txBody>
                    <a:bodyPr/>
                    <a:lstStyle/>
                    <a:p>
                      <a:pPr marL="2540" algn="ctr"/>
                      <a:r>
                        <a:rPr lang="ru-RU" sz="2000" b="1" spc="-5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Стандарты на системы теплоснабжения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5312694"/>
                  </a:ext>
                </a:extLst>
              </a:tr>
              <a:tr h="265583">
                <a:tc>
                  <a:txBody>
                    <a:bodyPr/>
                    <a:lstStyle/>
                    <a:p>
                      <a:endParaRPr lang="uk-U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514233"/>
                  </a:ext>
                </a:extLst>
              </a:tr>
              <a:tr h="9167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ТУ-Н Б</a:t>
                      </a:r>
                      <a:r>
                        <a:rPr lang="ru-RU" sz="20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В.2.5-62:2012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(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Руководство по проектированию и монтажу систем отопления с применением стальных панельных радиаторов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299787"/>
                  </a:ext>
                </a:extLst>
              </a:tr>
              <a:tr h="208209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768462"/>
                  </a:ext>
                </a:extLst>
              </a:tr>
              <a:tr h="742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</a:t>
                      </a:r>
                      <a:r>
                        <a:rPr lang="ru-RU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15316-1:20</a:t>
                      </a:r>
                      <a:r>
                        <a:rPr lang="ru-RU" sz="2000" b="1" spc="-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1" spc="-4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Методика расчета </a:t>
                      </a:r>
                      <a:r>
                        <a:rPr lang="ru-RU" sz="2000" b="1" spc="-4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энергопотребности</a:t>
                      </a:r>
                      <a:r>
                        <a:rPr lang="ru-RU" sz="2000" b="1" spc="-4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 и энергоэффективности системы. Общие положения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08533"/>
                  </a:ext>
                </a:extLst>
              </a:tr>
              <a:tr h="204623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488583"/>
                  </a:ext>
                </a:extLst>
              </a:tr>
              <a:tr h="742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</a:t>
                      </a:r>
                      <a:r>
                        <a:rPr lang="ru-RU" sz="2000" b="1" spc="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EN 15316-2-1:20</a:t>
                      </a:r>
                      <a:r>
                        <a:rPr lang="ru-RU" sz="2000" b="1" spc="-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1" spc="-4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Методика расчета </a:t>
                      </a:r>
                      <a:r>
                        <a:rPr lang="ru-RU" sz="2000" b="1" spc="-4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энергопотребности</a:t>
                      </a:r>
                      <a:r>
                        <a:rPr lang="ru-RU" sz="2000" b="1" spc="-4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 и энергоэффективности системы. Теплоотдача системой отопления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85273"/>
                  </a:ext>
                </a:extLst>
              </a:tr>
              <a:tr h="160696">
                <a:tc>
                  <a:txBody>
                    <a:bodyPr/>
                    <a:lstStyle/>
                    <a:p>
                      <a:pPr algn="ctr"/>
                      <a:endParaRPr lang="uk-U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7595"/>
                  </a:ext>
                </a:extLst>
              </a:tr>
              <a:tr h="7422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Д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С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ТУ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Б EN 15316-2-3:20</a:t>
                      </a:r>
                      <a:r>
                        <a:rPr lang="ru-RU" sz="2000" b="1" spc="-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1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1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(</a:t>
                      </a:r>
                      <a:r>
                        <a:rPr lang="ru-RU" sz="2000" b="1" spc="-5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Методика расчета </a:t>
                      </a:r>
                      <a:r>
                        <a:rPr lang="ru-RU" sz="2000" b="1" spc="-55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энергопотребности</a:t>
                      </a:r>
                      <a:r>
                        <a:rPr lang="ru-RU" sz="2000" b="1" spc="-5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 и энергоэффективности системы. </a:t>
                      </a:r>
                      <a:r>
                        <a:rPr lang="ru-RU" sz="2000" b="1" spc="-55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Теплораспределения</a:t>
                      </a:r>
                      <a:r>
                        <a:rPr lang="ru-RU" sz="2000" b="1" spc="-55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 в системе отопления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Constantia"/>
                        </a:rPr>
                        <a:t>)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Constant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191614"/>
                  </a:ext>
                </a:extLst>
              </a:tr>
            </a:tbl>
          </a:graphicData>
        </a:graphic>
      </p:graphicFrame>
      <p:sp>
        <p:nvSpPr>
          <p:cNvPr id="17" name="object 4">
            <a:extLst>
              <a:ext uri="{FF2B5EF4-FFF2-40B4-BE49-F238E27FC236}">
                <a16:creationId xmlns:a16="http://schemas.microsoft.com/office/drawing/2014/main" id="{3815CE48-6929-4DC7-BF5F-541F74E95B36}"/>
              </a:ext>
            </a:extLst>
          </p:cNvPr>
          <p:cNvSpPr/>
          <p:nvPr/>
        </p:nvSpPr>
        <p:spPr>
          <a:xfrm>
            <a:off x="4894909" y="4032819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BB4CA3E5-8610-4808-9C8A-0FFD623C88D8}"/>
              </a:ext>
            </a:extLst>
          </p:cNvPr>
          <p:cNvSpPr/>
          <p:nvPr/>
        </p:nvSpPr>
        <p:spPr>
          <a:xfrm>
            <a:off x="4869742" y="5349891"/>
            <a:ext cx="0" cy="309920"/>
          </a:xfrm>
          <a:custGeom>
            <a:avLst/>
            <a:gdLst/>
            <a:ahLst/>
            <a:cxnLst/>
            <a:rect l="l" t="t" r="r" b="b"/>
            <a:pathLst>
              <a:path w="5079" h="220980">
                <a:moveTo>
                  <a:pt x="0" y="0"/>
                </a:moveTo>
                <a:lnTo>
                  <a:pt x="4699" y="220599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614" y="0"/>
            <a:ext cx="8172450" cy="6162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3200" b="0" dirty="0" err="1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Обновления</a:t>
            </a:r>
            <a:r>
              <a:rPr lang="uk-UA" sz="3200" b="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0" dirty="0" err="1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нормативных</a:t>
            </a:r>
            <a:r>
              <a:rPr lang="uk-UA" sz="3200" b="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0" dirty="0" err="1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требований</a:t>
            </a:r>
            <a:endParaRPr lang="uk-UA" sz="3200" b="0" noProof="0" dirty="0"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548640" y="533614"/>
            <a:ext cx="9190978" cy="6093689"/>
          </a:xfrm>
        </p:spPr>
        <p:txBody>
          <a:bodyPr>
            <a:noAutofit/>
          </a:bodyPr>
          <a:lstStyle/>
          <a:p>
            <a:pPr marL="0" inden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В ДБН В.2.6-31: 2016 дополнены положения о: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повышение требований к </a:t>
            </a:r>
            <a:r>
              <a:rPr lang="ru-RU" sz="2600" u="sng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показателям теплоизоляционной оболочки 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домов - сопротивления теплопередаче кровельных конструкций, уровня герметичности ограждающих конструкций (обоснование рентабельности?)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установление нового интегрального показателя - уровня </a:t>
            </a:r>
            <a:r>
              <a:rPr lang="ru-RU" sz="2600" u="sng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потребления первичной энергии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, используемой на отопление, охлаждение, вентиляцию, горячее водоснабжение и освещение здания в целом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u="sng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введения новых расчетных методов 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оценки теплотехнических показателей ограждающих конструкций (наличие общих расчетных программ?)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введения новых расчетных методов оценки энергетических показателей (</a:t>
            </a:r>
            <a:r>
              <a:rPr lang="ru-RU" sz="2600" dirty="0" err="1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энергопотребности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, энергопотребление, доставленной и первичной энергии) здания в целом (наличие общих расчетных программ?)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sz="2600" u="sng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требований к проведению энергетической сертификации 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и подготовки и оформления </a:t>
            </a:r>
            <a:r>
              <a:rPr lang="ru-RU" sz="2600" dirty="0" err="1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энергосертификата</a:t>
            </a:r>
            <a:r>
              <a:rPr lang="ru-RU" sz="260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здания</a:t>
            </a:r>
            <a:endParaRPr lang="uk-UA" sz="2600" noProof="0" dirty="0"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BC41BCC-5A12-4CA5-ADC3-AD66943D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088" y="0"/>
            <a:ext cx="9119824" cy="1143000"/>
          </a:xfrm>
        </p:spPr>
        <p:txBody>
          <a:bodyPr/>
          <a:lstStyle/>
          <a:p>
            <a:pPr algn="ctr"/>
            <a:r>
              <a:rPr lang="ru-RU" altLang="uk-UA" sz="2400" b="0" cap="all" dirty="0"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ПОВЫШЕНИЕ ЭНЕРГОЭФФЕКТИВНОСТИ ЗА СЧЕТ УВЕЛИЧЕНИЯ приведенного сопротивления теплопередаче ограждающих конструкций зданий</a:t>
            </a:r>
            <a:endParaRPr lang="uk-UA" altLang="uk-UA" sz="2400" b="0" cap="all" dirty="0">
              <a:effectLst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08D47FC6-BB4C-47F6-98A6-FCF8068C1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176969"/>
              </p:ext>
            </p:extLst>
          </p:nvPr>
        </p:nvGraphicFramePr>
        <p:xfrm>
          <a:off x="261257" y="1142999"/>
          <a:ext cx="9379131" cy="5702042"/>
        </p:xfrm>
        <a:graphic>
          <a:graphicData uri="http://schemas.openxmlformats.org/drawingml/2006/table">
            <a:tbl>
              <a:tblPr/>
              <a:tblGrid>
                <a:gridCol w="62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851">
                <a:tc rowSpan="2">
                  <a:txBody>
                    <a:bodyPr/>
                    <a:lstStyle/>
                    <a:p>
                      <a:pPr marL="0" marR="0" lvl="0" indent="8255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Ч.ч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Вид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ограждающей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конструкции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850" algn="l"/>
                        </a:tabLst>
                      </a:pP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min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, м</a:t>
                      </a:r>
                      <a:r>
                        <a:rPr kumimoji="0" lang="uk-UA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·К/Вт,  для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температурной</a:t>
                      </a:r>
                      <a:r>
                        <a:rPr kumimoji="0" lang="uk-U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зоны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І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ІІ</a:t>
                      </a:r>
                      <a:endParaRPr kumimoji="0" lang="uk-U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внешние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стены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3,5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совмещенные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покрытия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7,0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Покрытие отопительных чердаков (технических этажей) и покрытия мансардного типа, чердачные перекрытия неотапливаемых чердаков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5,5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Перекрытия над проездами и неотапливаемыми подвалами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4,0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56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Перекрытия над проездами и неотапливаемыми подвалами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≤ 0,3  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4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0,3˂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 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≤ 0,5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0,90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4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0,5 ˂ m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≤ 0,8   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1,10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0,95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54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w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˃ 0,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 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1,32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1,22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2550" marR="0" lvl="0" indent="26987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Наружные</a:t>
                      </a:r>
                      <a:r>
                        <a:rPr kumimoji="0" 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двери</a:t>
                      </a:r>
                      <a:endParaRPr kumimoji="0" 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0,70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698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0,60</a:t>
                      </a:r>
                      <a:endParaRPr kumimoji="0" lang="uk-U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98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59" y="194935"/>
            <a:ext cx="9610881" cy="703406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Классификация зданий по энергетической эффективности</a:t>
            </a:r>
            <a:endParaRPr lang="uk-UA" sz="3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70505"/>
              </p:ext>
            </p:extLst>
          </p:nvPr>
        </p:nvGraphicFramePr>
        <p:xfrm>
          <a:off x="147559" y="1109626"/>
          <a:ext cx="9610881" cy="5526935"/>
        </p:xfrm>
        <a:graphic>
          <a:graphicData uri="http://schemas.openxmlformats.org/drawingml/2006/table">
            <a:tbl>
              <a:tblPr/>
              <a:tblGrid>
                <a:gridCol w="2549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3583">
                  <a:extLst>
                    <a:ext uri="{9D8B030D-6E8A-4147-A177-3AD203B41FA5}">
                      <a16:colId xmlns:a16="http://schemas.microsoft.com/office/drawing/2014/main" val="1938343025"/>
                    </a:ext>
                  </a:extLst>
                </a:gridCol>
              </a:tblGrid>
              <a:tr h="77070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классы энергоэффектив-ности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Отклонение удельных </a:t>
                      </a:r>
                      <a:r>
                        <a:rPr lang="ru-RU" sz="2400" kern="1200" noProof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Calibri"/>
                          <a:cs typeface="Times New Roman" panose="02020603050405020304" pitchFamily="18" charset="0"/>
                        </a:rPr>
                        <a:t>теплозатрат</a:t>
                      </a:r>
                      <a:endParaRPr lang="ru-RU" sz="2400" kern="1200" noProof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[(</a:t>
                      </a:r>
                      <a:r>
                        <a:rPr lang="ru-RU" sz="2400" i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2400" baseline="-250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буд</a:t>
                      </a:r>
                      <a:r>
                        <a:rPr lang="ru-RU" sz="2400" baseline="-25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i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i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400" i="1" baseline="-250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400" i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2400" i="1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400" i="1" baseline="-250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ru-RU" sz="2400" i="1" baseline="-25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i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ru-RU" sz="2400" i="1" baseline="30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1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</a:t>
                      </a:r>
                      <a:endParaRPr lang="ru-RU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832504"/>
                  </a:ext>
                </a:extLst>
              </a:tr>
              <a:tr h="4987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действует 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будет</a:t>
                      </a: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минус 50 и меньше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минус 61 и </a:t>
                      </a: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меньше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</a:t>
                      </a:r>
                      <a:endParaRPr lang="ru-RU" sz="2400" i="1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  <a:tab pos="318579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минус 49 до мінус 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минус 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60 до минус 16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69028"/>
                  </a:ext>
                </a:extLst>
              </a:tr>
              <a:tr h="57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</a:t>
                      </a:r>
                      <a:endParaRPr lang="ru-RU" sz="24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минус 9 до 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минус 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15 до 0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endParaRPr lang="ru-RU" sz="24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1 до 25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 1 до 10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</a:t>
                      </a:r>
                      <a:endParaRPr lang="ru-RU" sz="24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  26 до 75 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  11 до 25 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24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r>
                        <a:rPr lang="ru-RU" sz="2400" noProof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76  и больше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 26 до 50 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3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61085" algn="l"/>
                        </a:tabLst>
                      </a:pPr>
                      <a:endParaRPr lang="ru-RU" sz="2400" noProof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noProof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от</a:t>
                      </a:r>
                      <a:r>
                        <a:rPr lang="ru-RU" sz="2400" spc="30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ourier New"/>
                          <a:cs typeface="Times New Roman"/>
                        </a:rPr>
                        <a:t> 51 и больше</a:t>
                      </a:r>
                      <a:endParaRPr lang="ru-RU" sz="2400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ourier New"/>
                        <a:cs typeface="Times New Roman"/>
                      </a:endParaRPr>
                    </a:p>
                  </a:txBody>
                  <a:tcPr marL="19049" marR="190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4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CCFDD-17E2-4E6B-8BD3-71BDEA347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288" y="-14286"/>
            <a:ext cx="8229600" cy="1046157"/>
          </a:xfrm>
        </p:spPr>
        <p:txBody>
          <a:bodyPr/>
          <a:lstStyle/>
          <a:p>
            <a:pPr algn="ctr">
              <a:defRPr/>
            </a:pPr>
            <a:r>
              <a:rPr lang="uk-UA" altLang="uk-UA" sz="24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БЫЛО</a:t>
            </a:r>
            <a:r>
              <a:rPr lang="uk-UA" alt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:</a:t>
            </a:r>
            <a:br>
              <a:rPr lang="uk-UA" altLang="uk-UA" sz="1800" dirty="0">
                <a:solidFill>
                  <a:schemeClr val="accent2">
                    <a:lumMod val="50000"/>
                  </a:schemeClr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altLang="uk-UA" sz="160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Times New Roman" pitchFamily="18" charset="0"/>
              </a:rPr>
              <a:t>ПАСПОРТИЗАЦИЯ ДЛЯ НОВОГО СТРОИТЕЛЬСТВА ИЛИ ПРИ ТЕРМОМОДЕРНИЗАЦИИ И СЕРТИФИКАЦИЯ ЭНЕРГЕТИЧЕСКОЙ ЭФФЕКТИВНОСТИ СУЩЕСТВУЮЩИХ ЗДАНИЙ</a:t>
            </a:r>
            <a:endParaRPr lang="ru-RU" sz="16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3491" name="Рисунок 12">
            <a:extLst>
              <a:ext uri="{FF2B5EF4-FFF2-40B4-BE49-F238E27FC236}">
                <a16:creationId xmlns:a16="http://schemas.microsoft.com/office/drawing/2014/main" id="{0B6A6033-7562-4237-B841-D9A8D47CE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9" y="1169195"/>
            <a:ext cx="54864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15">
            <a:extLst>
              <a:ext uri="{FF2B5EF4-FFF2-40B4-BE49-F238E27FC236}">
                <a16:creationId xmlns:a16="http://schemas.microsoft.com/office/drawing/2014/main" id="{FD76499D-E4F4-40D6-A377-BE357D5C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/>
          <a:stretch>
            <a:fillRect/>
          </a:stretch>
        </p:blipFill>
        <p:spPr bwMode="auto">
          <a:xfrm>
            <a:off x="6517369" y="4575177"/>
            <a:ext cx="3265248" cy="220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BBEB8F7-F50F-42DE-AADE-7F5CF6532865}"/>
              </a:ext>
            </a:extLst>
          </p:cNvPr>
          <p:cNvCxnSpPr/>
          <p:nvPr/>
        </p:nvCxnSpPr>
        <p:spPr>
          <a:xfrm>
            <a:off x="835026" y="4437063"/>
            <a:ext cx="836612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4" name="Рисунок 16">
            <a:extLst>
              <a:ext uri="{FF2B5EF4-FFF2-40B4-BE49-F238E27FC236}">
                <a16:creationId xmlns:a16="http://schemas.microsoft.com/office/drawing/2014/main" id="{8C8EE126-90B0-4D10-96FC-9AF7F50B7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/>
          <a:stretch>
            <a:fillRect/>
          </a:stretch>
        </p:blipFill>
        <p:spPr bwMode="auto">
          <a:xfrm>
            <a:off x="3396524" y="2828927"/>
            <a:ext cx="24415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Заголовок 1">
            <a:extLst>
              <a:ext uri="{FF2B5EF4-FFF2-40B4-BE49-F238E27FC236}">
                <a16:creationId xmlns:a16="http://schemas.microsoft.com/office/drawing/2014/main" id="{00E22595-DCAB-4538-A0B8-7FAD0B07EA2A}"/>
              </a:ext>
            </a:extLst>
          </p:cNvPr>
          <p:cNvSpPr txBox="1">
            <a:spLocks/>
          </p:cNvSpPr>
          <p:nvPr/>
        </p:nvSpPr>
        <p:spPr bwMode="auto">
          <a:xfrm>
            <a:off x="835025" y="5635626"/>
            <a:ext cx="5486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БУДЕТ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uk-UA" altLang="uk-UA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uk-UA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ЕДИНАЯ СЕРТИФИКАЦИЯ ЭНЕРГЕТИЧЕСКОЙ ЭФФЕКТИВНОСТИ СУЩЕСТВУЮЩИХ И НОВЫХ ЗДАНИЙ</a:t>
            </a:r>
            <a:endParaRPr lang="ru-RU" altLang="uk-UA" sz="16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A00-6BCD-400E-8382-9B6C4829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304801"/>
            <a:ext cx="8910139" cy="766354"/>
          </a:xfrm>
        </p:spPr>
        <p:txBody>
          <a:bodyPr/>
          <a:lstStyle/>
          <a:p>
            <a:pPr algn="ctr"/>
            <a:r>
              <a:rPr lang="uk-UA" sz="2800" b="0" dirty="0" err="1">
                <a:effectLst/>
              </a:rPr>
              <a:t>Энергоэффективные</a:t>
            </a:r>
            <a:r>
              <a:rPr lang="uk-UA" sz="2800" b="0" dirty="0">
                <a:effectLst/>
              </a:rPr>
              <a:t> мероприятия, </a:t>
            </a:r>
            <a:r>
              <a:rPr lang="uk-UA" sz="2800" b="0" dirty="0" err="1">
                <a:effectLst/>
              </a:rPr>
              <a:t>внедренные</a:t>
            </a:r>
            <a:r>
              <a:rPr lang="uk-UA" sz="2800" b="0" dirty="0">
                <a:effectLst/>
              </a:rPr>
              <a:t> ОСМД</a:t>
            </a:r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5A681346-15DD-41A8-B5C5-81B193F80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524729"/>
              </p:ext>
            </p:extLst>
          </p:nvPr>
        </p:nvGraphicFramePr>
        <p:xfrm>
          <a:off x="921158" y="1001162"/>
          <a:ext cx="7023217" cy="565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1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AE908-D112-4369-9F2E-CE3A1778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"/>
            <a:ext cx="8172450" cy="1162594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</a:rPr>
              <a:t>Этапы развития нормативной базы Украины в сфере энергоэффективности зданий</a:t>
            </a:r>
            <a:endParaRPr lang="uk-UA" sz="3200" b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008674-F7F9-476F-88CC-73465920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46" y="1502229"/>
            <a:ext cx="817245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1994-1996 гг. - повышены требования к сопротивлению теплопередаче ограждающих конструкций (в 2,0-2,5 раза) жилых и общественных зданий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2006-2007 гг. - введено в действие новое поколение государственных строительных норм по энергоэффективности зданий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2008-2010 гг. - создана система норм и стандартов по регламентации требований и методов контроля показателей энергоэффективности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2012 - гармонизация с европейскими нормами, имплантация европейских стандартов, развитие системы норм и стандартов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644703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84D5C-80E0-4DB0-A3AD-F8F8EF4F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742" y="304801"/>
            <a:ext cx="7303407" cy="457200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</a:rPr>
              <a:t>Тарифы как регулятор популярности</a:t>
            </a:r>
            <a:endParaRPr lang="uk-UA" sz="3200" b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A1B7CD-9340-4F7D-8953-6A6BB2CADA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66775" y="1053738"/>
            <a:ext cx="8172450" cy="2159726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С 1990 года в Германии в соответствии законодательства поставщики покупают электроэнергию из возобновляемых источников по фиксированной цене. Для солнечной и ветровой энергии такая цена была установлена на уровне 90% розничных цен на электроэнергию.</a:t>
            </a:r>
            <a:endParaRPr lang="uk-UA" sz="2800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D24A3EFC-E5F0-41C2-BD63-93A8CBE9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36282"/>
              </p:ext>
            </p:extLst>
          </p:nvPr>
        </p:nvGraphicFramePr>
        <p:xfrm>
          <a:off x="457200" y="3213464"/>
          <a:ext cx="9013372" cy="354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256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Тип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генерирующих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мощностей</a:t>
                      </a:r>
                      <a:endParaRPr lang="uk-UA" sz="24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itchFamily="18" charset="0"/>
                        </a:rPr>
                        <a:t>Тариф </a:t>
                      </a:r>
                    </a:p>
                  </a:txBody>
                  <a:tcPr marT="45643" marB="45643"/>
                </a:tc>
                <a:tc hMerge="1">
                  <a:txBody>
                    <a:bodyPr/>
                    <a:lstStyle/>
                    <a:p>
                      <a:endParaRPr lang="uk-UA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коп./кВт-час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относительно</a:t>
                      </a:r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действующего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077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солнечная</a:t>
                      </a:r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энергия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512,38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2194%</a:t>
                      </a: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077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биомасса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136,40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584%</a:t>
                      </a: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077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ветроэлектростанции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124,54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533%</a:t>
                      </a: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077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Arial Narrow" panose="020B0606020202030204" pitchFamily="34" charset="0"/>
                          <a:cs typeface="Times New Roman" pitchFamily="18" charset="0"/>
                        </a:rPr>
                        <a:t>малые</a:t>
                      </a:r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 ГЭС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85,39</a:t>
                      </a: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366%</a:t>
                      </a: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077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Электроснабжение населения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Arial Narrow" panose="020B0606020202030204" pitchFamily="34" charset="0"/>
                          <a:cs typeface="Times New Roman" pitchFamily="18" charset="0"/>
                        </a:rPr>
                        <a:t>23,35</a:t>
                      </a:r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tc>
                  <a:txBody>
                    <a:bodyPr/>
                    <a:lstStyle/>
                    <a:p>
                      <a:pPr algn="ctr"/>
                      <a:endParaRPr lang="uk-UA" sz="2400" dirty="0"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T="45643" marB="45643" anchor="ctr"/>
                </a:tc>
                <a:extLst>
                  <a:ext uri="{0D108BD9-81ED-4DB2-BD59-A6C34878D82A}">
                    <a16:rowId xmlns:a16="http://schemas.microsoft.com/office/drawing/2014/main" val="408217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2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3D779-889D-432F-A032-BC0ADACE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293"/>
            <a:ext cx="9906000" cy="559870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50475CA-526E-4954-AC1B-1C0A7A0CB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7" y="1"/>
            <a:ext cx="9672506" cy="1031846"/>
          </a:xfrm>
        </p:spPr>
        <p:txBody>
          <a:bodyPr/>
          <a:lstStyle/>
          <a:p>
            <a:pPr algn="ctr"/>
            <a:r>
              <a:rPr lang="ru-RU" sz="2800" b="0" dirty="0">
                <a:effectLst/>
                <a:latin typeface="Arial Narrow" panose="020B0606020202030204" pitchFamily="34" charset="0"/>
              </a:rPr>
              <a:t>ОСМД - фокус реформы энергоэффективности в жилых домах</a:t>
            </a:r>
            <a:endParaRPr lang="uk-UA" sz="2800" b="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6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26EBE-FFBF-4BD4-AB86-88ED797A2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86686"/>
            <a:ext cx="8388583" cy="1431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0" dirty="0">
                <a:effectLst/>
                <a:latin typeface="Arial Narrow" panose="020B0606020202030204" pitchFamily="34" charset="0"/>
              </a:rPr>
              <a:t>В соответствии с Законом Украины «Об энергетической эффективности зданий» № 2118-VIII от 22.06.2017 сертификация энергоэффективности в обязательном порядке предусмотрена для следующих категорий зданий:</a:t>
            </a:r>
            <a:r>
              <a:rPr lang="uk-UA" sz="2600" b="0" dirty="0">
                <a:effectLst/>
                <a:latin typeface="Arial Narrow" panose="020B0606020202030204" pitchFamily="34" charset="0"/>
              </a:rPr>
              <a:t/>
            </a:r>
            <a:br>
              <a:rPr lang="uk-UA" sz="2600" b="0" dirty="0">
                <a:effectLst/>
                <a:latin typeface="Arial Narrow" panose="020B0606020202030204" pitchFamily="34" charset="0"/>
              </a:rPr>
            </a:br>
            <a:endParaRPr lang="uk-UA" sz="2600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410AF4-7158-4470-97ED-3CA400CDA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63" y="1401165"/>
            <a:ext cx="8690587" cy="4350886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effectLst/>
                <a:latin typeface="Arial Narrow" panose="020B0606020202030204" pitchFamily="34" charset="0"/>
              </a:rPr>
              <a:t>объектов строительства (нового строительства, реконструкции, капитального ремонта), которые по классу последствий (ответственности) относятся к объектам со средними (СС2) и значительными (СС3) последствиями в соответствии с Законом Украины "О регулировании градостроительной деятельности";</a:t>
            </a:r>
            <a:endParaRPr lang="uk-UA" sz="2300" dirty="0">
              <a:effectLst/>
              <a:latin typeface="Arial Narrow" panose="020B0606020202030204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effectLst/>
                <a:latin typeface="Arial Narrow" panose="020B0606020202030204" pitchFamily="34" charset="0"/>
              </a:rPr>
              <a:t>зданий государственной собственности с отапливаемой площадью более 250 квадратных метров, которые часто посещают граждане и во всех помещениях которых расположены органы государственной власти;</a:t>
            </a:r>
            <a:endParaRPr lang="uk-UA" sz="2300" dirty="0">
              <a:effectLst/>
              <a:latin typeface="Arial Narrow" panose="020B0606020202030204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300" dirty="0">
                <a:effectLst/>
                <a:latin typeface="Arial Narrow" panose="020B0606020202030204" pitchFamily="34" charset="0"/>
              </a:rPr>
              <a:t>зданий с отапливаемой площадью более 250 квадратных метров, во всех помещениях которых расположены органы местного самоуправления (в случае осуществления ими </a:t>
            </a:r>
            <a:r>
              <a:rPr lang="ru-RU" sz="2300" dirty="0" err="1">
                <a:effectLst/>
                <a:latin typeface="Arial Narrow" panose="020B0606020202030204" pitchFamily="34" charset="0"/>
              </a:rPr>
              <a:t>термомодернизации</a:t>
            </a:r>
            <a:r>
              <a:rPr lang="ru-RU" sz="2300" dirty="0">
                <a:effectLst/>
                <a:latin typeface="Arial Narrow" panose="020B0606020202030204" pitchFamily="34" charset="0"/>
              </a:rPr>
              <a:t> таких зданий);</a:t>
            </a:r>
            <a:endParaRPr lang="uk-UA" sz="2300" dirty="0">
              <a:effectLst/>
              <a:latin typeface="Arial Narrow" panose="020B0606020202030204" pitchFamily="34" charset="0"/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300" b="1" i="1" dirty="0">
                <a:effectLst/>
                <a:latin typeface="Arial Narrow" panose="020B0606020202030204" pitchFamily="34" charset="0"/>
              </a:rPr>
              <a:t>зданий, в которых осуществляется </a:t>
            </a:r>
            <a:r>
              <a:rPr lang="ru-RU" sz="2300" b="1" i="1" dirty="0" err="1">
                <a:effectLst/>
                <a:latin typeface="Arial Narrow" panose="020B0606020202030204" pitchFamily="34" charset="0"/>
              </a:rPr>
              <a:t>термомодернизация</a:t>
            </a:r>
            <a:r>
              <a:rPr lang="ru-RU" sz="2300" b="1" i="1" dirty="0">
                <a:effectLst/>
                <a:latin typeface="Arial Narrow" panose="020B0606020202030204" pitchFamily="34" charset="0"/>
              </a:rPr>
              <a:t>, на которую предоставляется государственная поддержка и которая влечет достижения класса энергетической эффективности здания не ниже минимальных требований к энергетической эффективности здания.</a:t>
            </a:r>
            <a:endParaRPr lang="uk-UA" sz="2300" dirty="0">
              <a:effectLst/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uk-UA" sz="23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9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647966" y="888274"/>
            <a:ext cx="9055697" cy="57607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Статья 7. Сертификация энергетической эффективности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6. Сертификация энергетической эффективности осуществляется </a:t>
            </a:r>
            <a:r>
              <a:rPr lang="ru-RU" sz="2800" dirty="0" err="1">
                <a:effectLst/>
                <a:latin typeface="Arial Narrow" panose="020B0606020202030204" pitchFamily="34" charset="0"/>
              </a:rPr>
              <a:t>энергоаудитором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 ...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7. По результатам сертификации энергетической эффективности составляется энергетический сертификат.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Статья 8. Энергетический сертификат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2. Энергетический сертификат по объекту строительства является составной частью проектной документации на строительство. В материалах проектной документации сохраняется распечатана копия энергетического сертификата здания, заверенная лицом, составила такой сертификат.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   Энергетический сертификат здания является составной частью строительного паспорта объекта строительства, предусмотренного законодательством ...</a:t>
            </a:r>
            <a:endParaRPr lang="uk-UA" sz="280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84415" y="209006"/>
            <a:ext cx="8920842" cy="45347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ЗУ Об энергетической эффективности зданий</a:t>
            </a:r>
            <a:endParaRPr lang="uk-UA" sz="28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1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2CAB-3F2C-4447-9A4E-8AEB3832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104503"/>
            <a:ext cx="9078596" cy="653143"/>
          </a:xfrm>
        </p:spPr>
        <p:txBody>
          <a:bodyPr/>
          <a:lstStyle/>
          <a:p>
            <a:r>
              <a:rPr lang="uk-UA" sz="3200" i="1" dirty="0" err="1">
                <a:effectLst/>
                <a:latin typeface="Arial Narrow" panose="020B0606020202030204" pitchFamily="34" charset="0"/>
              </a:rPr>
              <a:t>Новые</a:t>
            </a:r>
            <a:r>
              <a:rPr lang="uk-UA" sz="3200" i="1" dirty="0">
                <a:effectLst/>
                <a:latin typeface="Arial Narrow" panose="020B0606020202030204" pitchFamily="34" charset="0"/>
              </a:rPr>
              <a:t> </a:t>
            </a:r>
            <a:r>
              <a:rPr lang="uk-UA" sz="3200" i="1" dirty="0" err="1">
                <a:effectLst/>
                <a:latin typeface="Arial Narrow" panose="020B0606020202030204" pitchFamily="34" charset="0"/>
              </a:rPr>
              <a:t>документы</a:t>
            </a:r>
            <a:r>
              <a:rPr lang="uk-UA" sz="3200" i="1" dirty="0">
                <a:effectLst/>
                <a:latin typeface="Arial Narrow" panose="020B0606020202030204" pitchFamily="34" charset="0"/>
              </a:rPr>
              <a:t> для </a:t>
            </a:r>
            <a:r>
              <a:rPr lang="uk-UA" sz="3200" i="1" dirty="0" err="1">
                <a:effectLst/>
                <a:latin typeface="Arial Narrow" panose="020B0606020202030204" pitchFamily="34" charset="0"/>
              </a:rPr>
              <a:t>учета</a:t>
            </a:r>
            <a:r>
              <a:rPr lang="uk-UA" sz="3200" i="1" dirty="0">
                <a:effectLst/>
                <a:latin typeface="Arial Narrow" panose="020B0606020202030204" pitchFamily="34" charset="0"/>
              </a:rPr>
              <a:t> :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43DC9123-C895-4889-AE26-7BE63D813C30}"/>
              </a:ext>
            </a:extLst>
          </p:cNvPr>
          <p:cNvSpPr/>
          <p:nvPr/>
        </p:nvSpPr>
        <p:spPr>
          <a:xfrm>
            <a:off x="921928" y="1079657"/>
            <a:ext cx="8744496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>
                <a:latin typeface="Arial Narrow" panose="020B0606020202030204" pitchFamily="34" charset="0"/>
              </a:rPr>
              <a:t>Порядок ведения баз данных отчетов о результатах обследования инженерных систем, аттестованных </a:t>
            </a:r>
            <a:r>
              <a:rPr lang="ru-RU" sz="2800" dirty="0" err="1">
                <a:latin typeface="Arial Narrow" panose="020B0606020202030204" pitchFamily="34" charset="0"/>
              </a:rPr>
              <a:t>энергоаудиторов</a:t>
            </a:r>
            <a:r>
              <a:rPr lang="ru-RU" sz="2800" dirty="0">
                <a:latin typeface="Arial Narrow" panose="020B0606020202030204" pitchFamily="34" charset="0"/>
              </a:rPr>
              <a:t> и специалистов по обследованию инженерных систем, энергетических сертификатов (приказ Минрегиона от 21.03.2018 № 62)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>
                <a:latin typeface="Arial Narrow" panose="020B0606020202030204" pitchFamily="34" charset="0"/>
              </a:rPr>
              <a:t>Методика определения энергетической эффективности зданий (приказ Минрегиона от 11.07.2018 № 169)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>
                <a:latin typeface="Arial Narrow" panose="020B0606020202030204" pitchFamily="34" charset="0"/>
              </a:rPr>
              <a:t>Методика определения экономически целесообразного уровня энергетической эффективности зданий (приказ Минрегиона от 11.07.2018 № 170)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>
                <a:latin typeface="Arial Narrow" panose="020B0606020202030204" pitchFamily="34" charset="0"/>
              </a:rPr>
              <a:t>Порядок проведения сертификации энергетической эффективности (приказ Минрегиона от 11.07.2018 № 172)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2800" dirty="0">
                <a:latin typeface="Arial Narrow" panose="020B0606020202030204" pitchFamily="34" charset="0"/>
              </a:rPr>
              <a:t>Методика обследования инженерных систем здания (приказ Минрегиона от 11.07.2018 № 173)</a:t>
            </a:r>
            <a:endParaRPr lang="uk-UA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21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065D6C-F69D-4F8D-9487-018AB3A5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2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E33D5-03FF-4F75-9B8F-E45883B7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4984"/>
            <a:ext cx="8805636" cy="518160"/>
          </a:xfrm>
        </p:spPr>
        <p:txBody>
          <a:bodyPr/>
          <a:lstStyle/>
          <a:p>
            <a:pPr algn="ctr"/>
            <a:r>
              <a:rPr lang="ru-RU" sz="3200" dirty="0">
                <a:effectLst/>
                <a:latin typeface="Arial Narrow" panose="020B0606020202030204" pitchFamily="34" charset="0"/>
              </a:rPr>
              <a:t>Основные цели энергоаудита</a:t>
            </a:r>
            <a:endParaRPr lang="uk-UA" sz="32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85B41E-91A3-484A-9BBE-95BD8A6AE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821954"/>
            <a:ext cx="8805636" cy="59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9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125" y="0"/>
            <a:ext cx="10045337" cy="72008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b="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 IQ energy - оптимальная последовательность действий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34642870"/>
              </p:ext>
            </p:extLst>
          </p:nvPr>
        </p:nvGraphicFramePr>
        <p:xfrm>
          <a:off x="344488" y="720080"/>
          <a:ext cx="705678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25302127"/>
              </p:ext>
            </p:extLst>
          </p:nvPr>
        </p:nvGraphicFramePr>
        <p:xfrm>
          <a:off x="2432720" y="3819118"/>
          <a:ext cx="7056784" cy="29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Стрілка вниз 3"/>
          <p:cNvSpPr/>
          <p:nvPr/>
        </p:nvSpPr>
        <p:spPr>
          <a:xfrm>
            <a:off x="6772624" y="3444039"/>
            <a:ext cx="628648" cy="57606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639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AE908-D112-4369-9F2E-CE3A1778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1"/>
            <a:ext cx="9801497" cy="6792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0" dirty="0">
                <a:effectLst/>
                <a:latin typeface="Arial Narrow" panose="020B0606020202030204" pitchFamily="34" charset="0"/>
              </a:rPr>
              <a:t>Регламентация методологии энергетического аудита зданий</a:t>
            </a:r>
            <a:endParaRPr lang="uk-UA" sz="3200" b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008674-F7F9-476F-88CC-73465920C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05" y="809896"/>
            <a:ext cx="8786677" cy="579990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ДСТУ Б В.2.2-19: 2007 «Здания и сооружения. Метод определения </a:t>
            </a:r>
            <a:r>
              <a:rPr lang="ru-RU" sz="2800" u="sng" dirty="0">
                <a:effectLst/>
                <a:latin typeface="Arial Narrow" panose="020B0606020202030204" pitchFamily="34" charset="0"/>
              </a:rPr>
              <a:t>воздухопроницаемости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 ограждающих конструкций в натурных условиях»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ДСТУ Б В.2.2-21: 2008 «Здания и сооружения. Метод определения </a:t>
            </a:r>
            <a:r>
              <a:rPr lang="ru-RU" sz="2800" u="sng" dirty="0">
                <a:effectLst/>
                <a:latin typeface="Arial Narrow" panose="020B0606020202030204" pitchFamily="34" charset="0"/>
              </a:rPr>
              <a:t>удельных теплопотерь на отопление 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домов»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ДСТУ Б В.2.6-100: 2010 «Конструкции зданий и сооружений. Методы определения </a:t>
            </a:r>
            <a:r>
              <a:rPr lang="ru-RU" sz="2800" u="sng" dirty="0">
                <a:effectLst/>
                <a:latin typeface="Arial Narrow" panose="020B0606020202030204" pitchFamily="34" charset="0"/>
              </a:rPr>
              <a:t>теплостойкости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 ограждающих конструкций»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ДСТУ Б В.2.6-101: 2010 «Конструкции зданий и сооружений. Методы определения </a:t>
            </a:r>
            <a:r>
              <a:rPr lang="ru-RU" sz="2800" u="sng" dirty="0">
                <a:effectLst/>
                <a:latin typeface="Arial Narrow" panose="020B0606020202030204" pitchFamily="34" charset="0"/>
              </a:rPr>
              <a:t>сопротивления теплопередаче 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ограждающих конструкций»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ДСТУ-Н Б В.2.6-88: 2009 «Конструкции внешних стен с фасадной теплоизоляцией. Установка о технической апробации, технический контроль и мониторинг. Технические условия»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760833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67855" y="1128405"/>
            <a:ext cx="1206070" cy="1056259"/>
          </a:xfrm>
          <a:custGeom>
            <a:avLst/>
            <a:gdLst/>
            <a:ahLst/>
            <a:cxnLst/>
            <a:rect l="l" t="t" r="r" b="b"/>
            <a:pathLst>
              <a:path w="1156335" h="1037589">
                <a:moveTo>
                  <a:pt x="578104" y="0"/>
                </a:moveTo>
                <a:lnTo>
                  <a:pt x="0" y="1037082"/>
                </a:lnTo>
                <a:lnTo>
                  <a:pt x="1156081" y="1037082"/>
                </a:lnTo>
                <a:lnTo>
                  <a:pt x="578104" y="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739" y="211620"/>
            <a:ext cx="89373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  <a:effectLst/>
                <a:latin typeface="Arial Narrow" panose="020B0606020202030204" pitchFamily="34" charset="0"/>
                <a:cs typeface="+mj-cs"/>
              </a:rPr>
              <a:t>Адаптированные в Украине европейские стандарты</a:t>
            </a:r>
            <a:endParaRPr sz="3200" dirty="0">
              <a:solidFill>
                <a:schemeClr val="tx2"/>
              </a:solidFill>
              <a:effectLst/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xfrm>
            <a:off x="957482" y="1383069"/>
            <a:ext cx="3564096" cy="6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54050" marR="645795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uk-UA" sz="2000" dirty="0" err="1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энергетический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uk-UA" sz="2000" dirty="0" err="1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показатель</a:t>
            </a:r>
            <a:endParaRPr lang="uk-UA" sz="2000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  <a:p>
            <a:pPr marL="654050" marR="645795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uk-UA" sz="2000" dirty="0" err="1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здания</a:t>
            </a:r>
            <a:endParaRPr sz="2000" dirty="0"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4122" y="2318906"/>
            <a:ext cx="2829706" cy="1445105"/>
          </a:xfrm>
          <a:custGeom>
            <a:avLst/>
            <a:gdLst/>
            <a:ahLst/>
            <a:cxnLst/>
            <a:rect l="l" t="t" r="r" b="b"/>
            <a:pathLst>
              <a:path w="2482215" h="1218564">
                <a:moveTo>
                  <a:pt x="1815439" y="0"/>
                </a:moveTo>
                <a:lnTo>
                  <a:pt x="666343" y="0"/>
                </a:lnTo>
                <a:lnTo>
                  <a:pt x="0" y="1218057"/>
                </a:lnTo>
                <a:lnTo>
                  <a:pt x="2481681" y="1218057"/>
                </a:lnTo>
                <a:lnTo>
                  <a:pt x="1815439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3574" y="3939407"/>
            <a:ext cx="4543162" cy="1477533"/>
          </a:xfrm>
          <a:custGeom>
            <a:avLst/>
            <a:gdLst/>
            <a:ahLst/>
            <a:cxnLst/>
            <a:rect l="l" t="t" r="r" b="b"/>
            <a:pathLst>
              <a:path w="3816985" h="1216660">
                <a:moveTo>
                  <a:pt x="3149028" y="0"/>
                </a:moveTo>
                <a:lnTo>
                  <a:pt x="667410" y="0"/>
                </a:lnTo>
                <a:lnTo>
                  <a:pt x="0" y="1216532"/>
                </a:lnTo>
                <a:lnTo>
                  <a:pt x="3816413" y="1216532"/>
                </a:lnTo>
                <a:lnTo>
                  <a:pt x="3149028" y="0"/>
                </a:lnTo>
                <a:close/>
              </a:path>
            </a:pathLst>
          </a:custGeom>
          <a:solidFill>
            <a:srgbClr val="FFBD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4072" y="642507"/>
            <a:ext cx="713105" cy="1676399"/>
          </a:xfrm>
          <a:custGeom>
            <a:avLst/>
            <a:gdLst/>
            <a:ahLst/>
            <a:cxnLst/>
            <a:rect l="l" t="t" r="r" b="b"/>
            <a:pathLst>
              <a:path w="713104" h="1767205">
                <a:moveTo>
                  <a:pt x="231521" y="0"/>
                </a:moveTo>
                <a:lnTo>
                  <a:pt x="231521" y="497077"/>
                </a:lnTo>
                <a:lnTo>
                  <a:pt x="0" y="497077"/>
                </a:lnTo>
                <a:lnTo>
                  <a:pt x="0" y="1269618"/>
                </a:lnTo>
                <a:lnTo>
                  <a:pt x="231521" y="1269618"/>
                </a:lnTo>
                <a:lnTo>
                  <a:pt x="231521" y="1766697"/>
                </a:lnTo>
                <a:lnTo>
                  <a:pt x="712724" y="883412"/>
                </a:lnTo>
                <a:lnTo>
                  <a:pt x="2315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4072" y="642507"/>
            <a:ext cx="713105" cy="1767205"/>
          </a:xfrm>
          <a:custGeom>
            <a:avLst/>
            <a:gdLst/>
            <a:ahLst/>
            <a:cxnLst/>
            <a:rect l="l" t="t" r="r" b="b"/>
            <a:pathLst>
              <a:path w="713104" h="1767205">
                <a:moveTo>
                  <a:pt x="712724" y="883412"/>
                </a:moveTo>
                <a:lnTo>
                  <a:pt x="231521" y="1766697"/>
                </a:lnTo>
                <a:lnTo>
                  <a:pt x="231521" y="1269618"/>
                </a:lnTo>
                <a:lnTo>
                  <a:pt x="0" y="1269618"/>
                </a:lnTo>
                <a:lnTo>
                  <a:pt x="0" y="497077"/>
                </a:lnTo>
                <a:lnTo>
                  <a:pt x="231521" y="497077"/>
                </a:lnTo>
                <a:lnTo>
                  <a:pt x="231521" y="0"/>
                </a:lnTo>
                <a:lnTo>
                  <a:pt x="712724" y="8834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2186" y="2641173"/>
            <a:ext cx="713105" cy="1767205"/>
          </a:xfrm>
          <a:custGeom>
            <a:avLst/>
            <a:gdLst/>
            <a:ahLst/>
            <a:cxnLst/>
            <a:rect l="l" t="t" r="r" b="b"/>
            <a:pathLst>
              <a:path w="713104" h="1767204">
                <a:moveTo>
                  <a:pt x="231521" y="0"/>
                </a:moveTo>
                <a:lnTo>
                  <a:pt x="231521" y="497077"/>
                </a:lnTo>
                <a:lnTo>
                  <a:pt x="0" y="497077"/>
                </a:lnTo>
                <a:lnTo>
                  <a:pt x="0" y="1269619"/>
                </a:lnTo>
                <a:lnTo>
                  <a:pt x="231521" y="1269619"/>
                </a:lnTo>
                <a:lnTo>
                  <a:pt x="231521" y="1766696"/>
                </a:lnTo>
                <a:lnTo>
                  <a:pt x="712724" y="883412"/>
                </a:lnTo>
                <a:lnTo>
                  <a:pt x="2315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52186" y="2641173"/>
            <a:ext cx="713105" cy="1767205"/>
          </a:xfrm>
          <a:custGeom>
            <a:avLst/>
            <a:gdLst/>
            <a:ahLst/>
            <a:cxnLst/>
            <a:rect l="l" t="t" r="r" b="b"/>
            <a:pathLst>
              <a:path w="713104" h="1767204">
                <a:moveTo>
                  <a:pt x="712724" y="883412"/>
                </a:moveTo>
                <a:lnTo>
                  <a:pt x="231521" y="1766696"/>
                </a:lnTo>
                <a:lnTo>
                  <a:pt x="231521" y="1269619"/>
                </a:lnTo>
                <a:lnTo>
                  <a:pt x="0" y="1269619"/>
                </a:lnTo>
                <a:lnTo>
                  <a:pt x="0" y="497077"/>
                </a:lnTo>
                <a:lnTo>
                  <a:pt x="231521" y="497077"/>
                </a:lnTo>
                <a:lnTo>
                  <a:pt x="231521" y="0"/>
                </a:lnTo>
                <a:lnTo>
                  <a:pt x="712724" y="8834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78830" y="1128405"/>
            <a:ext cx="4359275" cy="387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/>
            <a:r>
              <a:rPr b="1" u="heavy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Д</a:t>
            </a:r>
            <a:r>
              <a:rPr b="1" u="heavy" spc="-50" dirty="0">
                <a:latin typeface="Arial"/>
                <a:cs typeface="Arial"/>
              </a:rPr>
              <a:t>С</a:t>
            </a:r>
            <a:r>
              <a:rPr b="1" u="heavy" dirty="0">
                <a:latin typeface="Arial"/>
                <a:cs typeface="Arial"/>
              </a:rPr>
              <a:t>ТУ-Н</a:t>
            </a:r>
            <a:r>
              <a:rPr b="1" u="heavy" spc="10" dirty="0"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Б</a:t>
            </a:r>
            <a:r>
              <a:rPr b="1" u="heavy" spc="5" dirty="0">
                <a:latin typeface="Arial"/>
                <a:cs typeface="Arial"/>
              </a:rPr>
              <a:t> </a:t>
            </a:r>
            <a:r>
              <a:rPr b="1" u="heavy" spc="-55" dirty="0">
                <a:latin typeface="Arial"/>
                <a:cs typeface="Arial"/>
              </a:rPr>
              <a:t>А</a:t>
            </a:r>
            <a:r>
              <a:rPr b="1" u="heavy" dirty="0">
                <a:latin typeface="Arial"/>
                <a:cs typeface="Arial"/>
              </a:rPr>
              <a:t>.2.2</a:t>
            </a:r>
            <a:r>
              <a:rPr b="1" u="heavy" spc="-505" dirty="0"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-1</a:t>
            </a:r>
            <a:r>
              <a:rPr b="1" u="heavy" spc="-10" dirty="0">
                <a:latin typeface="Arial"/>
                <a:cs typeface="Arial"/>
              </a:rPr>
              <a:t>3</a:t>
            </a:r>
            <a:r>
              <a:rPr b="1" u="heavy" spc="10" dirty="0">
                <a:latin typeface="Arial"/>
                <a:cs typeface="Arial"/>
              </a:rPr>
              <a:t>:</a:t>
            </a:r>
            <a:r>
              <a:rPr b="1" u="heavy" dirty="0">
                <a:latin typeface="Arial"/>
                <a:cs typeface="Arial"/>
              </a:rPr>
              <a:t>2</a:t>
            </a:r>
            <a:r>
              <a:rPr b="1" u="heavy" spc="-10" dirty="0">
                <a:latin typeface="Arial"/>
                <a:cs typeface="Arial"/>
              </a:rPr>
              <a:t>0</a:t>
            </a:r>
            <a:r>
              <a:rPr b="1" u="heavy" spc="5" dirty="0">
                <a:latin typeface="Arial"/>
                <a:cs typeface="Arial"/>
              </a:rPr>
              <a:t>1</a:t>
            </a:r>
            <a:r>
              <a:rPr b="1" u="heavy" dirty="0">
                <a:latin typeface="Arial"/>
                <a:cs typeface="Arial"/>
              </a:rPr>
              <a:t>5</a:t>
            </a:r>
            <a:endParaRPr dirty="0">
              <a:latin typeface="Arial"/>
              <a:cs typeface="Arial"/>
            </a:endParaRPr>
          </a:p>
          <a:p>
            <a:pPr marL="12700" marR="5080">
              <a:spcBef>
                <a:spcPts val="35"/>
              </a:spcBef>
            </a:pPr>
            <a:r>
              <a:rPr lang="ru-RU" sz="2000" dirty="0">
                <a:latin typeface="Arial Narrow" panose="020B0606020202030204" pitchFamily="34" charset="0"/>
                <a:cs typeface="Verdana"/>
              </a:rPr>
              <a:t>Энергетическая эффективность зданий. Руководство по проведению энергетической оценки зданий. (С 01.01.2016)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523875"/>
            <a:r>
              <a:rPr b="1" u="heavy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Д</a:t>
            </a:r>
            <a:r>
              <a:rPr b="1" u="heavy" spc="-50" dirty="0">
                <a:latin typeface="Arial"/>
                <a:cs typeface="Arial"/>
              </a:rPr>
              <a:t>С</a:t>
            </a:r>
            <a:r>
              <a:rPr b="1" u="heavy" dirty="0">
                <a:latin typeface="Arial"/>
                <a:cs typeface="Arial"/>
              </a:rPr>
              <a:t>ТУ-Н</a:t>
            </a:r>
            <a:r>
              <a:rPr b="1" u="heavy" spc="10" dirty="0">
                <a:latin typeface="Arial"/>
                <a:cs typeface="Arial"/>
              </a:rPr>
              <a:t> </a:t>
            </a:r>
            <a:r>
              <a:rPr b="1" u="heavy" dirty="0">
                <a:latin typeface="Arial"/>
                <a:cs typeface="Arial"/>
              </a:rPr>
              <a:t>Б</a:t>
            </a:r>
            <a:r>
              <a:rPr b="1" u="heavy" spc="5" dirty="0">
                <a:latin typeface="Arial"/>
                <a:cs typeface="Arial"/>
              </a:rPr>
              <a:t> </a:t>
            </a:r>
            <a:r>
              <a:rPr b="1" u="heavy" spc="-55" dirty="0">
                <a:latin typeface="Arial"/>
                <a:cs typeface="Arial"/>
              </a:rPr>
              <a:t>А</a:t>
            </a:r>
            <a:r>
              <a:rPr b="1" u="heavy" dirty="0">
                <a:latin typeface="Arial"/>
                <a:cs typeface="Arial"/>
              </a:rPr>
              <a:t>.2.</a:t>
            </a:r>
            <a:r>
              <a:rPr b="1" u="heavy" spc="-5" dirty="0">
                <a:latin typeface="Arial"/>
                <a:cs typeface="Arial"/>
              </a:rPr>
              <a:t>2</a:t>
            </a:r>
            <a:r>
              <a:rPr b="1" u="heavy" dirty="0">
                <a:latin typeface="Arial"/>
                <a:cs typeface="Arial"/>
              </a:rPr>
              <a:t>-</a:t>
            </a:r>
            <a:r>
              <a:rPr b="1" u="heavy" spc="-5" dirty="0">
                <a:latin typeface="Arial"/>
                <a:cs typeface="Arial"/>
              </a:rPr>
              <a:t>12</a:t>
            </a:r>
            <a:r>
              <a:rPr b="1" u="heavy" spc="10" dirty="0">
                <a:latin typeface="Arial"/>
                <a:cs typeface="Arial"/>
              </a:rPr>
              <a:t>:</a:t>
            </a:r>
            <a:r>
              <a:rPr b="1" u="heavy" dirty="0">
                <a:latin typeface="Arial"/>
                <a:cs typeface="Arial"/>
              </a:rPr>
              <a:t>2</a:t>
            </a:r>
            <a:r>
              <a:rPr b="1" u="heavy" spc="-10" dirty="0">
                <a:latin typeface="Arial"/>
                <a:cs typeface="Arial"/>
              </a:rPr>
              <a:t>0</a:t>
            </a:r>
            <a:r>
              <a:rPr b="1" u="heavy" spc="5" dirty="0">
                <a:latin typeface="Arial"/>
                <a:cs typeface="Arial"/>
              </a:rPr>
              <a:t>1</a:t>
            </a:r>
            <a:r>
              <a:rPr b="1" u="heavy" dirty="0">
                <a:latin typeface="Arial"/>
                <a:cs typeface="Arial"/>
              </a:rPr>
              <a:t>5</a:t>
            </a:r>
            <a:endParaRPr dirty="0">
              <a:latin typeface="Arial"/>
              <a:cs typeface="Arial"/>
            </a:endParaRPr>
          </a:p>
          <a:p>
            <a:pPr marL="524510" marR="467359">
              <a:spcBef>
                <a:spcPts val="35"/>
              </a:spcBef>
            </a:pPr>
            <a:r>
              <a:rPr lang="ru-RU" sz="2000" dirty="0">
                <a:latin typeface="Arial Narrow" panose="020B0606020202030204" pitchFamily="34" charset="0"/>
                <a:cs typeface="Verdana"/>
              </a:rPr>
              <a:t>Энергетическая эффективность зданий. Метод расчета энергопотребления при отоплении, охлаждении, вентиляции, освещении и горячем водоснабжении</a:t>
            </a:r>
          </a:p>
          <a:p>
            <a:pPr marL="524510" marR="467359">
              <a:spcBef>
                <a:spcPts val="35"/>
              </a:spcBef>
            </a:pPr>
            <a:r>
              <a:rPr lang="ru-RU" sz="2000" dirty="0">
                <a:latin typeface="Arial Narrow" panose="020B0606020202030204" pitchFamily="34" charset="0"/>
                <a:cs typeface="Verdana"/>
              </a:rPr>
              <a:t>(С 01.01.2016)</a:t>
            </a:r>
            <a:endParaRPr sz="20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CD13BAD8-4AE5-4E10-B019-4328DE666DE4}"/>
              </a:ext>
            </a:extLst>
          </p:cNvPr>
          <p:cNvSpPr txBox="1">
            <a:spLocks/>
          </p:cNvSpPr>
          <p:nvPr/>
        </p:nvSpPr>
        <p:spPr bwMode="auto">
          <a:xfrm>
            <a:off x="923534" y="2813246"/>
            <a:ext cx="35980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654050" marR="645795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kern="0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энергопотребление</a:t>
            </a:r>
          </a:p>
          <a:p>
            <a:pPr marL="654050" marR="645795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kern="0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здания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6FEECBA3-CC0D-43CF-BE2C-E9D915DC4CA3}"/>
              </a:ext>
            </a:extLst>
          </p:cNvPr>
          <p:cNvSpPr txBox="1">
            <a:spLocks/>
          </p:cNvSpPr>
          <p:nvPr/>
        </p:nvSpPr>
        <p:spPr bwMode="auto">
          <a:xfrm>
            <a:off x="957482" y="4361426"/>
            <a:ext cx="35640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 b="1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2"/>
              </a:spcBef>
              <a:buNone/>
            </a:pPr>
            <a:r>
              <a:rPr lang="uk-UA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ДБН В.2.6-31:2016</a:t>
            </a:r>
            <a:r>
              <a:rPr lang="ru-RU" sz="2000" kern="0" dirty="0">
                <a:solidFill>
                  <a:srgbClr val="B6000E"/>
                </a:solidFill>
                <a:latin typeface="Arial"/>
                <a:cs typeface="Arial"/>
              </a:rPr>
              <a:t> </a:t>
            </a:r>
            <a:r>
              <a:rPr lang="ru-RU" sz="2000" kern="0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энергопотребность</a:t>
            </a:r>
            <a:r>
              <a:rPr lang="ru-RU" sz="2000" kern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здания</a:t>
            </a:r>
            <a:endParaRPr lang="ru-RU" sz="2000" kern="0" dirty="0">
              <a:effectLst/>
              <a:latin typeface="Times New Roman"/>
              <a:cs typeface="Times New Roman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ABF4FE5D-3C64-4AD9-954A-1E6278323D46}"/>
              </a:ext>
            </a:extLst>
          </p:cNvPr>
          <p:cNvSpPr/>
          <p:nvPr/>
        </p:nvSpPr>
        <p:spPr>
          <a:xfrm>
            <a:off x="309954" y="5619478"/>
            <a:ext cx="9128151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>
              <a:lnSpc>
                <a:spcPct val="80000"/>
              </a:lnSpc>
              <a:spcAft>
                <a:spcPts val="0"/>
              </a:spcAft>
            </a:pPr>
            <a:r>
              <a:rPr lang="uk-UA" sz="2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ДБН В.2.6-31:2016  </a:t>
            </a:r>
          </a:p>
          <a:p>
            <a:pPr indent="279400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Arial" panose="020B0604020202020204" pitchFamily="34" charset="0"/>
              </a:rPr>
              <a:t>А.3 Разработка и составление энергетического паспорта здания осуществляется согласно ДСТУ-Н Б А.2.2-13 по результатам расчетов по ДСТУ Б А.2.2-12.</a:t>
            </a:r>
            <a:endParaRPr lang="uk-UA" sz="2400" dirty="0">
              <a:effectLst/>
              <a:latin typeface="Arial Narrow" panose="020B0606020202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47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00EB2-FCEB-4AC8-BFB2-4F5BD9BB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953" y="0"/>
            <a:ext cx="8313737" cy="9175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0" dirty="0">
                <a:solidFill>
                  <a:schemeClr val="tx1"/>
                </a:solidFill>
                <a:effectLst/>
                <a:latin typeface="Arial Narrow" panose="020B0606020202030204" pitchFamily="34" charset="0"/>
                <a:cs typeface="Calibri" pitchFamily="34" charset="0"/>
              </a:rPr>
              <a:t>Изменение уровня нормативных требований к жилым домам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E12BD-4D92-4170-B7DF-23C191E0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51" y="980154"/>
            <a:ext cx="9039497" cy="587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A7FD7354-B3A9-4A04-BFC4-CDF1FFA6B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2806" y="163286"/>
            <a:ext cx="4950823" cy="6531427"/>
          </a:xfrm>
          <a:prstGeom prst="rect">
            <a:avLst/>
          </a:prstGeom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E955874A-2860-44A9-963A-9CE5DAACA7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6" y="163286"/>
            <a:ext cx="4223658" cy="3193869"/>
          </a:xfrm>
          <a:prstGeom prst="rect">
            <a:avLst/>
          </a:prstGeom>
        </p:spPr>
      </p:pic>
      <p:pic>
        <p:nvPicPr>
          <p:cNvPr id="6" name="Grafik 10">
            <a:extLst>
              <a:ext uri="{FF2B5EF4-FFF2-40B4-BE49-F238E27FC236}">
                <a16:creationId xmlns:a16="http://schemas.microsoft.com/office/drawing/2014/main" id="{F10BD852-6855-416C-867E-57E7CA415F9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34" y="3605349"/>
            <a:ext cx="4115210" cy="3089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2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C404-27F2-40E5-86FD-E80FB3F4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6" y="304801"/>
            <a:ext cx="8844824" cy="792480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</a:rPr>
              <a:t>Учет тепловой энергии в многоквартирном жилом доме</a:t>
            </a:r>
            <a:r>
              <a:rPr lang="uk-UA" sz="3200" b="0" dirty="0">
                <a:effectLst/>
                <a:latin typeface="Arial Narrow" panose="020B0606020202030204" pitchFamily="34" charset="0"/>
              </a:rPr>
              <a:t/>
            </a:r>
            <a:br>
              <a:rPr lang="uk-UA" sz="3200" b="0" dirty="0">
                <a:effectLst/>
                <a:latin typeface="Arial Narrow" panose="020B0606020202030204" pitchFamily="34" charset="0"/>
              </a:rPr>
            </a:br>
            <a:endParaRPr lang="uk-UA" sz="3200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9BDBD7-220D-4F14-B91A-71AEE07BD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610" y="966651"/>
            <a:ext cx="8479064" cy="5338354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В соответствии с Законом Украины «О коммерческом учете тепловой энергии и водоснабжения» от 22.06.17 № 2119-19, у потребителей тепла должен быть обеспечен коммерческий учет тепловой энергии.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Реализация такого требования достигается за счет установки общедомового теплового счетчика на грани имущественной (балансовой) принадлежности, которая устанавливает предел распределения инженерной сети между оператором внешних тепловых сетей и владельцем (совладельцами) здания.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800" dirty="0">
                <a:effectLst/>
                <a:latin typeface="Arial Narrow" panose="020B0606020202030204" pitchFamily="34" charset="0"/>
              </a:rPr>
              <a:t>Эта граница устанавливается в соответствии с требованиями действующей нормативной документации, зафиксированная в соглашении на получение коммунальной услуги и, как правило, проходит по срезу внешней стены дома или по задвижке в месте ответвления трубопровода ввода.</a:t>
            </a:r>
            <a:endParaRPr lang="uk-UA" sz="28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6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95330" y="1850079"/>
            <a:ext cx="6169069" cy="59111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ru-RU" sz="3600">
                <a:effectLst/>
                <a:latin typeface="Century Gothic" panose="020B0502020202020204" pitchFamily="34" charset="0"/>
              </a:rPr>
              <a:t>Благодарю за внимание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39201FF-4FA7-4D4C-AE53-9C3C3DC1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FF0-9459-4C72-AC47-260B59A0D03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83FA3268-12CC-460A-9693-1B3AA1132E3A}"/>
              </a:ext>
            </a:extLst>
          </p:cNvPr>
          <p:cNvSpPr txBox="1">
            <a:spLocks/>
          </p:cNvSpPr>
          <p:nvPr/>
        </p:nvSpPr>
        <p:spPr bwMode="auto">
          <a:xfrm>
            <a:off x="1491011" y="5932667"/>
            <a:ext cx="4033838" cy="66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en-US" sz="2400" kern="0" dirty="0">
                <a:effectLst/>
                <a:latin typeface="+mj-lt"/>
              </a:rPr>
              <a:t>E-mail:    an49kiev@i.ua</a:t>
            </a:r>
            <a:endParaRPr lang="uk-UA" sz="2400" kern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38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C6C4-B90E-4220-BCCD-1EE951B6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304801"/>
            <a:ext cx="9696994" cy="457200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  <a:cs typeface="Arial Cyr" panose="020B0604020202020204" pitchFamily="34" charset="0"/>
              </a:rPr>
              <a:t>Составляющие обеспечения энергоэффективности зданий</a:t>
            </a:r>
            <a:endParaRPr lang="uk-UA" sz="3200" b="0" dirty="0">
              <a:effectLst/>
              <a:latin typeface="Arial Narrow" panose="020B060602020203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F7011A7A-1B3F-4B7E-A5E0-2B38D8339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74255"/>
              </p:ext>
            </p:extLst>
          </p:nvPr>
        </p:nvGraphicFramePr>
        <p:xfrm>
          <a:off x="339635" y="953589"/>
          <a:ext cx="9196252" cy="559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83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EC6C4-B90E-4220-BCCD-1EE951B6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" y="76202"/>
            <a:ext cx="9801497" cy="457200"/>
          </a:xfrm>
        </p:spPr>
        <p:txBody>
          <a:bodyPr/>
          <a:lstStyle/>
          <a:p>
            <a:r>
              <a:rPr lang="ru-RU" sz="3200" b="0" dirty="0">
                <a:effectLst/>
                <a:latin typeface="Arial Narrow" panose="020B0606020202030204" pitchFamily="34" charset="0"/>
                <a:cs typeface="Arial Cyr" panose="020B0604020202020204" pitchFamily="34" charset="0"/>
              </a:rPr>
              <a:t>Законодательное обеспечения энергоэффективности зданий</a:t>
            </a:r>
            <a:endParaRPr lang="uk-UA" sz="3200" b="0" dirty="0">
              <a:effectLst/>
              <a:latin typeface="Arial Narrow" panose="020B0606020202030204" pitchFamily="34" charset="0"/>
              <a:cs typeface="Arial Cyr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04B5A7E-51D9-4E80-AF39-4D56F16F3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654686"/>
              </p:ext>
            </p:extLst>
          </p:nvPr>
        </p:nvGraphicFramePr>
        <p:xfrm>
          <a:off x="104503" y="627018"/>
          <a:ext cx="9666514" cy="6154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2DAE1201-5183-426A-B0C2-3C1D98EC9322}"/>
              </a:ext>
            </a:extLst>
          </p:cNvPr>
          <p:cNvCxnSpPr>
            <a:cxnSpLocks/>
          </p:cNvCxnSpPr>
          <p:nvPr/>
        </p:nvCxnSpPr>
        <p:spPr>
          <a:xfrm>
            <a:off x="4794069" y="5812971"/>
            <a:ext cx="496388" cy="0"/>
          </a:xfrm>
          <a:prstGeom prst="straightConnector1">
            <a:avLst/>
          </a:prstGeom>
          <a:ln w="19050">
            <a:headEnd type="none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7DEC309E-87A2-456D-A338-C487F442FF99}"/>
              </a:ext>
            </a:extLst>
          </p:cNvPr>
          <p:cNvCxnSpPr>
            <a:cxnSpLocks/>
          </p:cNvCxnSpPr>
          <p:nvPr/>
        </p:nvCxnSpPr>
        <p:spPr>
          <a:xfrm>
            <a:off x="7284720" y="5847805"/>
            <a:ext cx="496388" cy="0"/>
          </a:xfrm>
          <a:prstGeom prst="straightConnector1">
            <a:avLst/>
          </a:prstGeom>
          <a:ln w="19050">
            <a:headEnd type="stealth" w="lg" len="lg"/>
            <a:tailEnd type="non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5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>
            <a:extLst>
              <a:ext uri="{FF2B5EF4-FFF2-40B4-BE49-F238E27FC236}">
                <a16:creationId xmlns:a16="http://schemas.microsoft.com/office/drawing/2014/main" id="{AD0D7BF7-C2F0-4DF2-81E4-28B35B138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194" y="304800"/>
            <a:ext cx="9529219" cy="36671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uk-UA" sz="3200" b="0" dirty="0">
                <a:effectLst/>
                <a:latin typeface="Arial Narrow" panose="020B0606020202030204" pitchFamily="34" charset="0"/>
              </a:rPr>
              <a:t>Эксплуатационные расходы тепла на отопление</a:t>
            </a:r>
            <a:endParaRPr lang="uk-UA" altLang="uk-UA" sz="3200" b="0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E993E0F-5BD3-4047-A952-F1C6805DEAD0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2845604"/>
              </p:ext>
            </p:extLst>
          </p:nvPr>
        </p:nvGraphicFramePr>
        <p:xfrm>
          <a:off x="574675" y="1463675"/>
          <a:ext cx="9113838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51" name="Rectangle 111">
            <a:extLst>
              <a:ext uri="{FF2B5EF4-FFF2-40B4-BE49-F238E27FC236}">
                <a16:creationId xmlns:a16="http://schemas.microsoft.com/office/drawing/2014/main" id="{499B79B2-575F-4B32-9936-460712D43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121" y="700881"/>
            <a:ext cx="614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примере 4-секционного 5-этажного дома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EC87FEC4-5A59-4680-9C06-FDAD81BD7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618" y="0"/>
            <a:ext cx="8640763" cy="49203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b="0" dirty="0">
                <a:effectLst/>
                <a:latin typeface="Arial Narrow" panose="020B0606020202030204" pitchFamily="34" charset="0"/>
              </a:rPr>
              <a:t>Объем потерь тепла через ограждающие конструкции</a:t>
            </a:r>
            <a:endParaRPr lang="uk-UA" sz="3200" b="0" dirty="0">
              <a:effectLst/>
              <a:latin typeface="Arial Narrow" panose="020B0606020202030204" pitchFamily="34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20DFCA6-7D33-45A1-887C-77D63A605739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400777"/>
              </p:ext>
            </p:extLst>
          </p:nvPr>
        </p:nvGraphicFramePr>
        <p:xfrm>
          <a:off x="351246" y="880408"/>
          <a:ext cx="8943567" cy="592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11">
            <a:extLst>
              <a:ext uri="{FF2B5EF4-FFF2-40B4-BE49-F238E27FC236}">
                <a16:creationId xmlns:a16="http://schemas.microsoft.com/office/drawing/2014/main" id="{DC135723-0C5F-41AD-8024-B1D585452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5573" y="492034"/>
            <a:ext cx="6143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примере 4-секционного 5-этажного дома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46520BAA-BE39-426A-AC01-445B1E21E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475" y="304800"/>
            <a:ext cx="9788525" cy="622663"/>
          </a:xfrm>
        </p:spPr>
        <p:txBody>
          <a:bodyPr/>
          <a:lstStyle/>
          <a:p>
            <a:pPr algn="ctr" eaLnBrk="1" hangingPunct="1"/>
            <a:r>
              <a:rPr lang="ru-RU" altLang="uk-UA" sz="3000" b="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Экономия энергозатрат при изменении нормативных требований</a:t>
            </a:r>
            <a:endParaRPr lang="uk-UA" altLang="uk-UA" sz="3000" b="0" dirty="0"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131" name="Содержимое 3">
            <a:extLst>
              <a:ext uri="{FF2B5EF4-FFF2-40B4-BE49-F238E27FC236}">
                <a16:creationId xmlns:a16="http://schemas.microsoft.com/office/drawing/2014/main" id="{13228D1A-7BC4-4E83-A046-B6D80D715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173590"/>
              </p:ext>
            </p:extLst>
          </p:nvPr>
        </p:nvGraphicFramePr>
        <p:xfrm>
          <a:off x="300038" y="1068388"/>
          <a:ext cx="9488487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3" imgW="8953484" imgH="5153060" progId="Excel.Sheet.8">
                  <p:embed/>
                </p:oleObj>
              </mc:Choice>
              <mc:Fallback>
                <p:oleObj name="Worksheet" r:id="rId3" imgW="8953484" imgH="5153060" progId="Excel.Sheet.8">
                  <p:embed/>
                  <p:pic>
                    <p:nvPicPr>
                      <p:cNvPr id="48131" name="Содержимое 3">
                        <a:extLst>
                          <a:ext uri="{FF2B5EF4-FFF2-40B4-BE49-F238E27FC236}">
                            <a16:creationId xmlns:a16="http://schemas.microsoft.com/office/drawing/2014/main" id="{13228D1A-7BC4-4E83-A046-B6D80D7156C7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68388"/>
                        <a:ext cx="9488487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ECBC7-9C0D-4016-9C3B-3F78B8EE6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1441"/>
            <a:ext cx="8172450" cy="391886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ru-RU" sz="3200" b="0" kern="120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+mn-ea"/>
                <a:cs typeface="Times New Roman" pitchFamily="18" charset="0"/>
              </a:rPr>
              <a:t>Стоимость работ на здании </a:t>
            </a:r>
            <a:r>
              <a:rPr lang="ru-RU" sz="2800" b="0" kern="1200">
                <a:solidFill>
                  <a:srgbClr val="FFFFFF"/>
                </a:solidFill>
                <a:effectLst/>
                <a:latin typeface="Arial Narrow" panose="020B0606020202030204" pitchFamily="34" charset="0"/>
                <a:ea typeface="+mn-ea"/>
                <a:cs typeface="Times New Roman" pitchFamily="18" charset="0"/>
              </a:rPr>
              <a:t>(тыс.грн, цены 2010 г.)</a:t>
            </a:r>
            <a:endParaRPr lang="ru-RU" sz="2800" kern="1200">
              <a:solidFill>
                <a:srgbClr val="FFFFFF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Диаграмма 7">
            <a:extLst>
              <a:ext uri="{FF2B5EF4-FFF2-40B4-BE49-F238E27FC236}">
                <a16:creationId xmlns:a16="http://schemas.microsoft.com/office/drawing/2014/main" id="{DD90A48D-64FC-4823-AFD9-BBC401D168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492474"/>
              </p:ext>
            </p:extLst>
          </p:nvPr>
        </p:nvGraphicFramePr>
        <p:xfrm>
          <a:off x="339633" y="787627"/>
          <a:ext cx="9300755" cy="5978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БАЗ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13578</TotalTime>
  <Words>1673</Words>
  <Application>Microsoft Office PowerPoint</Application>
  <PresentationFormat>Лист A4 (210x297 мм)</PresentationFormat>
  <Paragraphs>266</Paragraphs>
  <Slides>32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Arial</vt:lpstr>
      <vt:lpstr>Arial Black</vt:lpstr>
      <vt:lpstr>Arial Cyr</vt:lpstr>
      <vt:lpstr>Arial Narrow</vt:lpstr>
      <vt:lpstr>Calibri</vt:lpstr>
      <vt:lpstr>Century Gothic</vt:lpstr>
      <vt:lpstr>Constantia</vt:lpstr>
      <vt:lpstr>Courier New</vt:lpstr>
      <vt:lpstr>Microsoft Sans Serif</vt:lpstr>
      <vt:lpstr>Tahoma</vt:lpstr>
      <vt:lpstr>Times New Roman</vt:lpstr>
      <vt:lpstr>Verdana</vt:lpstr>
      <vt:lpstr>Wingdings</vt:lpstr>
      <vt:lpstr>Сумерки</vt:lpstr>
      <vt:lpstr>Worksheet</vt:lpstr>
      <vt:lpstr>Комплексная оценка энергоэффективности на объектах строительства.  Нормативно-законодательное обеспечение. </vt:lpstr>
      <vt:lpstr>Этапы развития нормативной базы Украины в сфере энергоэффективности зданий</vt:lpstr>
      <vt:lpstr>Изменение уровня нормативных требований к жилым домам</vt:lpstr>
      <vt:lpstr>Составляющие обеспечения энергоэффективности зданий</vt:lpstr>
      <vt:lpstr>Законодательное обеспечения энергоэффективности зданий</vt:lpstr>
      <vt:lpstr>Эксплуатационные расходы тепла на отопление</vt:lpstr>
      <vt:lpstr>Объем потерь тепла через ограждающие конструкции</vt:lpstr>
      <vt:lpstr>Экономия энергозатрат при изменении нормативных требований</vt:lpstr>
      <vt:lpstr>Стоимость работ на здании (тыс.грн, цены 2010 г.)</vt:lpstr>
      <vt:lpstr>Система чинних норм та стандартів у сфері енергоефективності будівель</vt:lpstr>
      <vt:lpstr>Презентация PowerPoint</vt:lpstr>
      <vt:lpstr>Система действующих норм и стандартов в сфере энергоэффективности зданий</vt:lpstr>
      <vt:lpstr>Система действующих норм и стандартов в сфере энергоэффективности зданий</vt:lpstr>
      <vt:lpstr>Система действующих норм и стандартов в сфере энергоэффективности зданий</vt:lpstr>
      <vt:lpstr>Обновления нормативных требований</vt:lpstr>
      <vt:lpstr>ПОВЫШЕНИЕ ЭНЕРГОЭФФЕКТИВНОСТИ ЗА СЧЕТ УВЕЛИЧЕНИЯ приведенного сопротивления теплопередаче ограждающих конструкций зданий</vt:lpstr>
      <vt:lpstr>Классификация зданий по энергетической эффективности</vt:lpstr>
      <vt:lpstr>БЫЛО: ПАСПОРТИЗАЦИЯ ДЛЯ НОВОГО СТРОИТЕЛЬСТВА ИЛИ ПРИ ТЕРМОМОДЕРНИЗАЦИИ И СЕРТИФИКАЦИЯ ЭНЕРГЕТИЧЕСКОЙ ЭФФЕКТИВНОСТИ СУЩЕСТВУЮЩИХ ЗДАНИЙ</vt:lpstr>
      <vt:lpstr>Энергоэффективные мероприятия, внедренные ОСМД</vt:lpstr>
      <vt:lpstr>Тарифы как регулятор популярности</vt:lpstr>
      <vt:lpstr>ОСМД - фокус реформы энергоэффективности в жилых домах</vt:lpstr>
      <vt:lpstr>В соответствии с Законом Украины «Об энергетической эффективности зданий» № 2118-VIII от 22.06.2017 сертификация энергоэффективности в обязательном порядке предусмотрена для следующих категорий зданий: </vt:lpstr>
      <vt:lpstr>Презентация PowerPoint</vt:lpstr>
      <vt:lpstr>Новые документы для учета :</vt:lpstr>
      <vt:lpstr>Презентация PowerPoint</vt:lpstr>
      <vt:lpstr>Основные цели энергоаудита</vt:lpstr>
      <vt:lpstr>Программа IQ energy - оптимальная последовательность действий</vt:lpstr>
      <vt:lpstr>Регламентация методологии энергетического аудита зданий</vt:lpstr>
      <vt:lpstr>Адаптированные в Украине европейские стандарты</vt:lpstr>
      <vt:lpstr>Презентация PowerPoint</vt:lpstr>
      <vt:lpstr>Учет тепловой энергии в многоквартирном жилом доме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НОРМИРОВАНИЕ УТЕПЛЕНИЯ ЗДАНИЙ В УКРАИНЕ.  ДОСТИЖЕНИЯ И ПРОБЛЕМЫ.</dc:title>
  <dc:creator>City Com</dc:creator>
  <cp:lastModifiedBy>Amanaliev Mars</cp:lastModifiedBy>
  <cp:revision>512</cp:revision>
  <dcterms:created xsi:type="dcterms:W3CDTF">2007-08-16T03:41:50Z</dcterms:created>
  <dcterms:modified xsi:type="dcterms:W3CDTF">2019-10-30T07:21:33Z</dcterms:modified>
</cp:coreProperties>
</file>