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1" r:id="rId1"/>
    <p:sldMasterId id="2147483788" r:id="rId2"/>
    <p:sldMasterId id="2147483763" r:id="rId3"/>
  </p:sldMasterIdLst>
  <p:notesMasterIdLst>
    <p:notesMasterId r:id="rId41"/>
  </p:notesMasterIdLst>
  <p:handoutMasterIdLst>
    <p:handoutMasterId r:id="rId42"/>
  </p:handoutMasterIdLst>
  <p:sldIdLst>
    <p:sldId id="1400" r:id="rId4"/>
    <p:sldId id="777" r:id="rId5"/>
    <p:sldId id="800" r:id="rId6"/>
    <p:sldId id="801" r:id="rId7"/>
    <p:sldId id="804" r:id="rId8"/>
    <p:sldId id="355" r:id="rId9"/>
    <p:sldId id="797" r:id="rId10"/>
    <p:sldId id="796" r:id="rId11"/>
    <p:sldId id="826" r:id="rId12"/>
    <p:sldId id="766" r:id="rId13"/>
    <p:sldId id="767" r:id="rId14"/>
    <p:sldId id="829" r:id="rId15"/>
    <p:sldId id="835" r:id="rId16"/>
    <p:sldId id="830" r:id="rId17"/>
    <p:sldId id="759" r:id="rId18"/>
    <p:sldId id="831" r:id="rId19"/>
    <p:sldId id="832" r:id="rId20"/>
    <p:sldId id="1371" r:id="rId21"/>
    <p:sldId id="1372" r:id="rId22"/>
    <p:sldId id="1378" r:id="rId23"/>
    <p:sldId id="1398" r:id="rId24"/>
    <p:sldId id="1393" r:id="rId25"/>
    <p:sldId id="1396" r:id="rId26"/>
    <p:sldId id="1392" r:id="rId27"/>
    <p:sldId id="1397" r:id="rId28"/>
    <p:sldId id="1383" r:id="rId29"/>
    <p:sldId id="1399" r:id="rId30"/>
    <p:sldId id="1389" r:id="rId31"/>
    <p:sldId id="1390" r:id="rId32"/>
    <p:sldId id="1379" r:id="rId33"/>
    <p:sldId id="1382" r:id="rId34"/>
    <p:sldId id="1387" r:id="rId35"/>
    <p:sldId id="1386" r:id="rId36"/>
    <p:sldId id="1106" r:id="rId37"/>
    <p:sldId id="1109" r:id="rId38"/>
    <p:sldId id="1391" r:id="rId39"/>
    <p:sldId id="1115" r:id="rId4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UCA Presentation" id="{A5E80C4E-0F33-4E6B-A63E-5C7F797B1628}">
          <p14:sldIdLst>
            <p14:sldId id="1400"/>
            <p14:sldId id="777"/>
            <p14:sldId id="800"/>
            <p14:sldId id="801"/>
            <p14:sldId id="804"/>
            <p14:sldId id="355"/>
            <p14:sldId id="797"/>
            <p14:sldId id="796"/>
            <p14:sldId id="826"/>
            <p14:sldId id="766"/>
            <p14:sldId id="767"/>
            <p14:sldId id="829"/>
            <p14:sldId id="835"/>
            <p14:sldId id="830"/>
            <p14:sldId id="759"/>
            <p14:sldId id="831"/>
            <p14:sldId id="832"/>
            <p14:sldId id="1371"/>
            <p14:sldId id="1372"/>
            <p14:sldId id="1378"/>
            <p14:sldId id="1398"/>
            <p14:sldId id="1393"/>
            <p14:sldId id="1396"/>
            <p14:sldId id="1392"/>
            <p14:sldId id="1397"/>
            <p14:sldId id="1383"/>
            <p14:sldId id="1399"/>
            <p14:sldId id="1389"/>
            <p14:sldId id="1390"/>
            <p14:sldId id="1379"/>
            <p14:sldId id="1382"/>
            <p14:sldId id="1387"/>
            <p14:sldId id="1386"/>
            <p14:sldId id="1106"/>
            <p14:sldId id="1109"/>
            <p14:sldId id="1391"/>
            <p14:sldId id="11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8">
          <p15:clr>
            <a:srgbClr val="A4A3A4"/>
          </p15:clr>
        </p15:guide>
        <p15:guide id="3" pos="7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  <p15:guide id="3" orient="horz" pos="3008" userDrawn="1">
          <p15:clr>
            <a:srgbClr val="A4A3A4"/>
          </p15:clr>
        </p15:guide>
        <p15:guide id="4" pos="2286" userDrawn="1">
          <p15:clr>
            <a:srgbClr val="A4A3A4"/>
          </p15:clr>
        </p15:guide>
        <p15:guide id="5" orient="horz" pos="3041" userDrawn="1">
          <p15:clr>
            <a:srgbClr val="A4A3A4"/>
          </p15:clr>
        </p15:guide>
        <p15:guide id="6" pos="2323" userDrawn="1">
          <p15:clr>
            <a:srgbClr val="A4A3A4"/>
          </p15:clr>
        </p15:guide>
        <p15:guide id="7" pos="2305" userDrawn="1">
          <p15:clr>
            <a:srgbClr val="A4A3A4"/>
          </p15:clr>
        </p15:guide>
        <p15:guide id="8" orient="horz" pos="2993" userDrawn="1">
          <p15:clr>
            <a:srgbClr val="A4A3A4"/>
          </p15:clr>
        </p15:guide>
        <p15:guide id="9" orient="horz" pos="305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0" clrIdx="0"/>
  <p:cmAuthor id="1" name="Kimberley Fortin" initials="KF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8DB"/>
    <a:srgbClr val="4698CB"/>
    <a:srgbClr val="BDDBED"/>
    <a:srgbClr val="FFEAA7"/>
    <a:srgbClr val="DBEBF5"/>
    <a:srgbClr val="6699FF"/>
    <a:srgbClr val="569BBE"/>
    <a:srgbClr val="ECF4F8"/>
    <a:srgbClr val="B4D3E2"/>
    <a:srgbClr val="ADB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42" autoAdjust="0"/>
    <p:restoredTop sz="88192" autoAdjust="0"/>
  </p:normalViewPr>
  <p:slideViewPr>
    <p:cSldViewPr snapToGrid="0">
      <p:cViewPr varScale="1">
        <p:scale>
          <a:sx n="59" d="100"/>
          <a:sy n="59" d="100"/>
        </p:scale>
        <p:origin x="725" y="67"/>
      </p:cViewPr>
      <p:guideLst>
        <p:guide orient="horz" pos="2160"/>
        <p:guide pos="2888"/>
        <p:guide pos="732"/>
      </p:guideLst>
    </p:cSldViewPr>
  </p:slideViewPr>
  <p:outlineViewPr>
    <p:cViewPr>
      <p:scale>
        <a:sx n="33" d="100"/>
        <a:sy n="33" d="100"/>
      </p:scale>
      <p:origin x="0" y="24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2184" y="60"/>
      </p:cViewPr>
      <p:guideLst>
        <p:guide orient="horz" pos="3024"/>
        <p:guide pos="2304"/>
        <p:guide orient="horz" pos="3008"/>
        <p:guide pos="2286"/>
        <p:guide orient="horz" pos="3041"/>
        <p:guide pos="2323"/>
        <p:guide pos="2305"/>
        <p:guide orient="horz" pos="2993"/>
        <p:guide orient="horz" pos="305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5"/>
            <a:ext cx="3170349" cy="4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6" rIns="91091" bIns="45546" numCol="1" anchor="t" anchorCtr="0" compatLnSpc="1">
            <a:prstTxWarp prst="textNoShape">
              <a:avLst/>
            </a:prstTxWarp>
          </a:bodyPr>
          <a:lstStyle>
            <a:lvl1pPr defTabSz="910636">
              <a:defRPr sz="11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683" y="5"/>
            <a:ext cx="3170349" cy="4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6" rIns="91091" bIns="45546" numCol="1" anchor="t" anchorCtr="0" compatLnSpc="1">
            <a:prstTxWarp prst="textNoShape">
              <a:avLst/>
            </a:prstTxWarp>
          </a:bodyPr>
          <a:lstStyle>
            <a:lvl1pPr algn="r" defTabSz="910636">
              <a:defRPr sz="11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240"/>
            <a:ext cx="3170349" cy="4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6" rIns="91091" bIns="45546" numCol="1" anchor="b" anchorCtr="0" compatLnSpc="1">
            <a:prstTxWarp prst="textNoShape">
              <a:avLst/>
            </a:prstTxWarp>
          </a:bodyPr>
          <a:lstStyle>
            <a:lvl1pPr defTabSz="910636">
              <a:defRPr sz="11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683" y="9120240"/>
            <a:ext cx="3170349" cy="4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6" rIns="91091" bIns="45546" numCol="1" anchor="b" anchorCtr="0" compatLnSpc="1">
            <a:prstTxWarp prst="textNoShape">
              <a:avLst/>
            </a:prstTxWarp>
          </a:bodyPr>
          <a:lstStyle>
            <a:lvl1pPr algn="r" defTabSz="910636">
              <a:defRPr sz="1100" b="0">
                <a:latin typeface="Arial" charset="0"/>
              </a:defRPr>
            </a:lvl1pPr>
          </a:lstStyle>
          <a:p>
            <a:pPr>
              <a:defRPr/>
            </a:pPr>
            <a:fld id="{13EBAD3D-ADF3-4637-97CD-1E5D7C495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60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5"/>
            <a:ext cx="3170349" cy="4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6" rIns="91091" bIns="45546" numCol="1" anchor="t" anchorCtr="0" compatLnSpc="1">
            <a:prstTxWarp prst="textNoShape">
              <a:avLst/>
            </a:prstTxWarp>
          </a:bodyPr>
          <a:lstStyle>
            <a:lvl1pPr defTabSz="910636">
              <a:defRPr sz="11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683" y="5"/>
            <a:ext cx="3170349" cy="4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6" rIns="91091" bIns="45546" numCol="1" anchor="t" anchorCtr="0" compatLnSpc="1">
            <a:prstTxWarp prst="textNoShape">
              <a:avLst/>
            </a:prstTxWarp>
          </a:bodyPr>
          <a:lstStyle>
            <a:lvl1pPr algn="r" defTabSz="910636">
              <a:defRPr sz="11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340" y="4561180"/>
            <a:ext cx="5850522" cy="432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6" rIns="91091" bIns="455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240"/>
            <a:ext cx="3170349" cy="4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6" rIns="91091" bIns="45546" numCol="1" anchor="b" anchorCtr="0" compatLnSpc="1">
            <a:prstTxWarp prst="textNoShape">
              <a:avLst/>
            </a:prstTxWarp>
          </a:bodyPr>
          <a:lstStyle>
            <a:lvl1pPr defTabSz="910636">
              <a:defRPr sz="11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683" y="9120240"/>
            <a:ext cx="3170349" cy="4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6" rIns="91091" bIns="45546" numCol="1" anchor="b" anchorCtr="0" compatLnSpc="1">
            <a:prstTxWarp prst="textNoShape">
              <a:avLst/>
            </a:prstTxWarp>
          </a:bodyPr>
          <a:lstStyle>
            <a:lvl1pPr algn="r" defTabSz="910636">
              <a:defRPr sz="1100" b="0">
                <a:latin typeface="Arial" charset="0"/>
              </a:defRPr>
            </a:lvl1pPr>
          </a:lstStyle>
          <a:p>
            <a:pPr>
              <a:defRPr/>
            </a:pPr>
            <a:fld id="{D03BC36C-8860-4A17-B38B-BB584DA23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24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Shape 81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814" name="Shape 814"/>
          <p:cNvSpPr txBox="1">
            <a:spLocks noGrp="1"/>
          </p:cNvSpPr>
          <p:nvPr>
            <p:ph type="body" idx="1"/>
          </p:nvPr>
        </p:nvSpPr>
        <p:spPr>
          <a:xfrm>
            <a:off x="701828" y="4416381"/>
            <a:ext cx="5606749" cy="4184048"/>
          </a:xfrm>
          <a:prstGeom prst="rect">
            <a:avLst/>
          </a:prstGeom>
          <a:noFill/>
          <a:ln>
            <a:noFill/>
          </a:ln>
        </p:spPr>
        <p:txBody>
          <a:bodyPr wrap="square" lIns="91100" tIns="45550" rIns="91100" bIns="45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Shape 815"/>
          <p:cNvSpPr txBox="1">
            <a:spLocks noGrp="1"/>
          </p:cNvSpPr>
          <p:nvPr>
            <p:ph type="sldNum" idx="12"/>
          </p:nvPr>
        </p:nvSpPr>
        <p:spPr>
          <a:xfrm>
            <a:off x="3971031" y="8830712"/>
            <a:ext cx="3038250" cy="464665"/>
          </a:xfrm>
          <a:prstGeom prst="rect">
            <a:avLst/>
          </a:prstGeom>
          <a:noFill/>
          <a:ln>
            <a:noFill/>
          </a:ln>
        </p:spPr>
        <p:txBody>
          <a:bodyPr wrap="square" lIns="91100" tIns="45550" rIns="91100" bIns="455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  <a:tabLst/>
                <a:defRPr/>
              </a:pPr>
              <a:t>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2360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Information in this report may be useful for him.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BC36C-8860-4A17-B38B-BB584DA235B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51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07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BC36C-8860-4A17-B38B-BB584DA235B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076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6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07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646A50-D55A-6C45-AB80-A0371464BDE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076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30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centered pro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BC36C-8860-4A17-B38B-BB584DA235B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927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BC36C-8860-4A17-B38B-BB584DA235B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13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63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158" marR="0" lvl="1" indent="-12657" algn="l" rtl="0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316" marR="0" lvl="2" indent="-12615" algn="l" rtl="0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474" marR="0" lvl="3" indent="-12574" algn="l" rtl="0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632" marR="0" lvl="4" indent="-12531" algn="l" rtl="0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5789" marR="0" lvl="5" indent="-12488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2947" marR="0" lvl="6" indent="-12446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105" marR="0" lvl="7" indent="-12405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262" marR="0" lvl="8" indent="-12362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158" marR="0" lvl="1" indent="-12657" algn="l" rtl="0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316" marR="0" lvl="2" indent="-12615" algn="l" rtl="0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474" marR="0" lvl="3" indent="-12574" algn="l" rtl="0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632" marR="0" lvl="4" indent="-12531" algn="l" rtl="0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5789" marR="0" lvl="5" indent="-12488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2947" marR="0" lvl="6" indent="-12446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105" marR="0" lvl="7" indent="-12405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262" marR="0" lvl="8" indent="-12362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1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001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Georgia"/>
              <a:buNone/>
              <a:defRPr sz="20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158" marR="0" lvl="1" indent="-12657" algn="l" rtl="0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316" marR="0" lvl="2" indent="-12615" algn="l" rtl="0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474" marR="0" lvl="3" indent="-12574" algn="l" rtl="0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632" marR="0" lvl="4" indent="-12531" algn="l" rtl="0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5789" marR="0" lvl="5" indent="-12488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2947" marR="0" lvl="6" indent="-12446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105" marR="0" lvl="7" indent="-12405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262" marR="0" lvl="8" indent="-12362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158" marR="0" lvl="1" indent="-12657" algn="l" rtl="0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316" marR="0" lvl="2" indent="-12615" algn="l" rtl="0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474" marR="0" lvl="3" indent="-12574" algn="l" rtl="0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632" marR="0" lvl="4" indent="-12531" algn="l" rtl="0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5789" marR="0" lvl="5" indent="-12488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2947" marR="0" lvl="6" indent="-12446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105" marR="0" lvl="7" indent="-12405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262" marR="0" lvl="8" indent="-12362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1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2963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6343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46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03863"/>
            <a:ext cx="9144000" cy="4830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800" b="1" dirty="0"/>
            </a:lvl1pPr>
          </a:lstStyle>
          <a:p>
            <a:r>
              <a:rPr lang="en-US" dirty="0"/>
              <a:t>Title (28 pt.)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568521"/>
            <a:ext cx="7886700" cy="542146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Heading (24 pt.)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34AD2674-C8BA-44F7-A99D-428F9E1ABF8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880170" y="2598416"/>
            <a:ext cx="5527497" cy="369964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 typeface="Wingdings" panose="05000000000000000000" pitchFamily="2" charset="2"/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 typeface="Wingdings" panose="05000000000000000000" pitchFamily="2" charset="2"/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 typeface="Wingdings" panose="05000000000000000000" pitchFamily="2" charset="2"/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Text (minimum of 22 pt.)</a:t>
            </a: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Use square bullets </a:t>
            </a: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No more than 4-5 bullets per page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966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D045DC11-1BBE-4589-99A4-3AA5792FC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03863"/>
            <a:ext cx="9144000" cy="4830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800" b="1" dirty="0"/>
            </a:lvl1pPr>
          </a:lstStyle>
          <a:p>
            <a:r>
              <a:rPr lang="en-US" dirty="0"/>
              <a:t>Title (28 pt.)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5F43834E-9FBF-4270-8F20-E7AAB2DD27E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1099334"/>
            <a:ext cx="9144000" cy="5758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228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972014"/>
            <a:ext cx="7886700" cy="64727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752637"/>
            <a:ext cx="7886700" cy="2337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Sub-Header</a:t>
            </a:r>
          </a:p>
        </p:txBody>
      </p:sp>
    </p:spTree>
    <p:extLst>
      <p:ext uri="{BB962C8B-B14F-4D97-AF65-F5344CB8AC3E}">
        <p14:creationId xmlns:p14="http://schemas.microsoft.com/office/powerpoint/2010/main" val="368488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03863"/>
            <a:ext cx="9144000" cy="4830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800" b="1" dirty="0"/>
            </a:lvl1pPr>
          </a:lstStyle>
          <a:p>
            <a:r>
              <a:rPr lang="en-US" dirty="0"/>
              <a:t>Title (28 pt.)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34AD2674-C8BA-44F7-A99D-428F9E1ABF8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8650" y="1695238"/>
            <a:ext cx="3935002" cy="460282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 typeface="Wingdings" panose="05000000000000000000" pitchFamily="2" charset="2"/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 typeface="Wingdings" panose="05000000000000000000" pitchFamily="2" charset="2"/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 typeface="Wingdings" panose="05000000000000000000" pitchFamily="2" charset="2"/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Text (minimum of 22 pt.) </a:t>
            </a: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Use square bullets</a:t>
            </a: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No more than 4-5 bullets per page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E4FD91B7-7CE8-4BBC-B825-2A5BDC6D9E2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767209" y="1695236"/>
            <a:ext cx="4376791" cy="46028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9040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03863"/>
            <a:ext cx="9144000" cy="4830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800" b="1" dirty="0"/>
            </a:lvl1pPr>
          </a:lstStyle>
          <a:p>
            <a:r>
              <a:rPr lang="en-US" dirty="0"/>
              <a:t>Title (28 pt.)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A5FB6570-A203-4E49-A163-99C6CFB9F870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695237"/>
            <a:ext cx="3935002" cy="4602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EE7AE0F-1CF4-4A63-928A-D6BFF7CDA08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572000" y="1674689"/>
            <a:ext cx="3935002" cy="460282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 typeface="Wingdings" panose="05000000000000000000" pitchFamily="2" charset="2"/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 typeface="Wingdings" panose="05000000000000000000" pitchFamily="2" charset="2"/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 typeface="Wingdings" panose="05000000000000000000" pitchFamily="2" charset="2"/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Text (minimum of 22 pt.) </a:t>
            </a: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Use square bullets</a:t>
            </a: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No more than 4-5 bullets per page</a:t>
            </a: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331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0D38BF2-3527-46D0-80DF-DC704BEDAB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03863"/>
            <a:ext cx="9144000" cy="4830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800" b="1" dirty="0"/>
            </a:lvl1pPr>
          </a:lstStyle>
          <a:p>
            <a:r>
              <a:rPr lang="en-US" dirty="0"/>
              <a:t>Title (28 pt.)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7A9C8BC2-8D13-409F-9566-3541E9AA4750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3965825"/>
            <a:ext cx="9144000" cy="2892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D083F1EE-6A1E-40D5-BDD1-5BFF781E26C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736332" y="1428111"/>
            <a:ext cx="6102851" cy="254798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 typeface="Wingdings" panose="05000000000000000000" pitchFamily="2" charset="2"/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 typeface="Wingdings" panose="05000000000000000000" pitchFamily="2" charset="2"/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 typeface="Wingdings" panose="05000000000000000000" pitchFamily="2" charset="2"/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Text (minimum of 22 pt.)</a:t>
            </a: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Use square bullets</a:t>
            </a: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No more than 2-3 bullets per slide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29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0D38BF2-3527-46D0-80DF-DC704BEDAB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03863"/>
            <a:ext cx="9144000" cy="4830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800" b="1" dirty="0"/>
            </a:lvl1pPr>
          </a:lstStyle>
          <a:p>
            <a:r>
              <a:rPr lang="en-US" dirty="0"/>
              <a:t>Title (28 pt.)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7A9C8BC2-8D13-409F-9566-3541E9AA4750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083924"/>
            <a:ext cx="9144000" cy="2892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D083F1EE-6A1E-40D5-BDD1-5BFF781E26C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777428" y="4140489"/>
            <a:ext cx="6102851" cy="25479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 typeface="Wingdings" panose="05000000000000000000" pitchFamily="2" charset="2"/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 typeface="Wingdings" panose="05000000000000000000" pitchFamily="2" charset="2"/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 typeface="Wingdings" panose="05000000000000000000" pitchFamily="2" charset="2"/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Text (minimum of 22 pt.)</a:t>
            </a: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Use square bullets</a:t>
            </a: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No more than 2-3 bullets per page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70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40E4194-D069-4ACC-AB6D-60CA546BF8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784435"/>
            <a:ext cx="9143999" cy="5029115"/>
          </a:xfrm>
          <a:prstGeom prst="rect">
            <a:avLst/>
          </a:prstGeom>
        </p:spPr>
      </p:pic>
      <p:sp>
        <p:nvSpPr>
          <p:cNvPr id="3075" name="Rectangle 10"/>
          <p:cNvSpPr>
            <a:spLocks noChangeArrowheads="1"/>
          </p:cNvSpPr>
          <p:nvPr userDrawn="1"/>
        </p:nvSpPr>
        <p:spPr bwMode="auto">
          <a:xfrm flipV="1">
            <a:off x="-1" y="6813550"/>
            <a:ext cx="9144000" cy="44450"/>
          </a:xfrm>
          <a:prstGeom prst="rect">
            <a:avLst/>
          </a:prstGeom>
          <a:solidFill>
            <a:srgbClr val="4698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SG" altLang="en-US" b="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320D2BD-30D8-4ACE-83C6-0CF4C85035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757" y="-83131"/>
            <a:ext cx="3996484" cy="193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684BE2-E7BD-4CD1-8288-274DC1762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017" y="-83131"/>
            <a:ext cx="4801963" cy="1934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40E4194-D069-4ACC-AB6D-60CA546BF8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784435"/>
            <a:ext cx="9143999" cy="5029115"/>
          </a:xfrm>
          <a:prstGeom prst="rect">
            <a:avLst/>
          </a:prstGeom>
        </p:spPr>
      </p:pic>
      <p:sp>
        <p:nvSpPr>
          <p:cNvPr id="3075" name="Rectangle 10"/>
          <p:cNvSpPr>
            <a:spLocks noChangeArrowheads="1"/>
          </p:cNvSpPr>
          <p:nvPr userDrawn="1"/>
        </p:nvSpPr>
        <p:spPr bwMode="auto">
          <a:xfrm flipV="1">
            <a:off x="-1" y="6813550"/>
            <a:ext cx="9144000" cy="44450"/>
          </a:xfrm>
          <a:prstGeom prst="rect">
            <a:avLst/>
          </a:prstGeom>
          <a:solidFill>
            <a:srgbClr val="4698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SG" altLang="en-US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0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ChangeArrowheads="1"/>
          </p:cNvSpPr>
          <p:nvPr userDrawn="1"/>
        </p:nvSpPr>
        <p:spPr bwMode="auto">
          <a:xfrm flipV="1">
            <a:off x="0" y="1044575"/>
            <a:ext cx="9144000" cy="44450"/>
          </a:xfrm>
          <a:prstGeom prst="rect">
            <a:avLst/>
          </a:prstGeom>
          <a:solidFill>
            <a:srgbClr val="4698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SG" altLang="en-US" b="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17D7ED-3119-43A7-B476-3B7993B0BA2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83" y="124691"/>
            <a:ext cx="818149" cy="8181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4A1719-A48B-468B-9125-9E3525FB3478}"/>
              </a:ext>
            </a:extLst>
          </p:cNvPr>
          <p:cNvSpPr txBox="1"/>
          <p:nvPr userDrawn="1"/>
        </p:nvSpPr>
        <p:spPr>
          <a:xfrm>
            <a:off x="8423431" y="6550223"/>
            <a:ext cx="704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FFCD53-26A8-49BA-AEC9-8AECA9BC793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E804C202-FD51-40A5-A50E-0B88664403EE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4326" y="6813550"/>
            <a:ext cx="9144000" cy="44450"/>
          </a:xfrm>
          <a:prstGeom prst="rect">
            <a:avLst/>
          </a:prstGeom>
          <a:solidFill>
            <a:srgbClr val="4698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SG" altLang="en-US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4" r:id="rId2"/>
    <p:sldLayoutId id="2147483766" r:id="rId3"/>
    <p:sldLayoutId id="2147483790" r:id="rId4"/>
    <p:sldLayoutId id="2147483791" r:id="rId5"/>
    <p:sldLayoutId id="2147483770" r:id="rId6"/>
    <p:sldLayoutId id="2147483792" r:id="rId7"/>
    <p:sldLayoutId id="2147483794" r:id="rId8"/>
    <p:sldLayoutId id="2147483795" r:id="rId9"/>
    <p:sldLayoutId id="2147483796" r:id="rId10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ACE63D-72A7-4BA3-A676-6F632EFAA456}"/>
              </a:ext>
            </a:extLst>
          </p:cNvPr>
          <p:cNvSpPr txBox="1"/>
          <p:nvPr/>
        </p:nvSpPr>
        <p:spPr>
          <a:xfrm>
            <a:off x="5864773" y="861462"/>
            <a:ext cx="3174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solidFill>
                  <a:schemeClr val="bg1"/>
                </a:solidFill>
                <a:latin typeface="+mj-lt"/>
              </a:rPr>
              <a:t>Кампус в г. Нарын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ru-RU" i="1" dirty="0">
                <a:solidFill>
                  <a:schemeClr val="bg1"/>
                </a:solidFill>
                <a:latin typeface="+mj-lt"/>
              </a:rPr>
              <a:t>Кыргызская Республика</a:t>
            </a:r>
            <a:endParaRPr lang="en-US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F4CB53D8-EE25-4D4E-95C4-1282DDD96294}"/>
              </a:ext>
            </a:extLst>
          </p:cNvPr>
          <p:cNvSpPr/>
          <p:nvPr/>
        </p:nvSpPr>
        <p:spPr>
          <a:xfrm>
            <a:off x="4367746" y="361001"/>
            <a:ext cx="46711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200" dirty="0">
                <a:solidFill>
                  <a:schemeClr val="bg1"/>
                </a:solidFill>
                <a:latin typeface="+mj-lt"/>
              </a:rPr>
              <a:t>Университет Центральной Азии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8763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1">
            <a:extLst>
              <a:ext uri="{FF2B5EF4-FFF2-40B4-BE49-F238E27FC236}">
                <a16:creationId xmlns:a16="http://schemas.microsoft.com/office/drawing/2014/main" xmlns="" id="{E824D609-6799-4327-9B0A-FD79EE11A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9663" y="6550025"/>
            <a:ext cx="414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A8B84-0326-44E7-A0B8-8CF978CB04A6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xmlns="" id="{CDC190D7-27A1-4401-939D-B57BF99C628B}"/>
              </a:ext>
            </a:extLst>
          </p:cNvPr>
          <p:cNvSpPr txBox="1">
            <a:spLocks/>
          </p:cNvSpPr>
          <p:nvPr/>
        </p:nvSpPr>
        <p:spPr bwMode="auto">
          <a:xfrm>
            <a:off x="506895" y="315361"/>
            <a:ext cx="863269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dirty="0">
                <a:latin typeface="Arial" panose="020B0604020202020204" pitchFamily="34" charset="0"/>
              </a:rPr>
              <a:t>Аудитории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7F8CA25-E9DC-4489-9A81-72AD0D6B7B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39" y="1143001"/>
            <a:ext cx="9142532" cy="56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0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xmlns="" id="{C1918E6D-14AE-4F41-AB9B-E01DEDA39FA9}"/>
              </a:ext>
            </a:extLst>
          </p:cNvPr>
          <p:cNvSpPr txBox="1">
            <a:spLocks/>
          </p:cNvSpPr>
          <p:nvPr/>
        </p:nvSpPr>
        <p:spPr bwMode="auto">
          <a:xfrm>
            <a:off x="0" y="404813"/>
            <a:ext cx="91440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ctr">
              <a:lnSpc>
                <a:spcPct val="90000"/>
              </a:lnSpc>
              <a:defRPr/>
            </a:pPr>
            <a:r>
              <a:rPr lang="ru-RU" sz="2400" dirty="0">
                <a:latin typeface="Arial" panose="020B0604020202020204" pitchFamily="34" charset="0"/>
              </a:rPr>
              <a:t>Современная лаборатория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" name="TextBox 51">
            <a:extLst>
              <a:ext uri="{FF2B5EF4-FFF2-40B4-BE49-F238E27FC236}">
                <a16:creationId xmlns:a16="http://schemas.microsoft.com/office/drawing/2014/main" xmlns="" id="{40C7520C-F3B0-4DB9-ACDB-C1678610E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9663" y="6550025"/>
            <a:ext cx="414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A8B84-0326-44E7-A0B8-8CF978CB04A6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B204D8-8FBC-4FD7-89B0-810C6839F7F9}"/>
              </a:ext>
            </a:extLst>
          </p:cNvPr>
          <p:cNvSpPr txBox="1"/>
          <p:nvPr/>
        </p:nvSpPr>
        <p:spPr>
          <a:xfrm>
            <a:off x="8423431" y="6550223"/>
            <a:ext cx="704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FFCD53-26A8-49BA-AEC9-8AECA9BC793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E5F65BD-A677-421F-8126-7990ECBEF0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940" y="1152939"/>
            <a:ext cx="9144000" cy="561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27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3DEFFF9-BD36-43CD-8A1E-AB2835E583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113183"/>
            <a:ext cx="9144000" cy="5685183"/>
          </a:xfrm>
          <a:prstGeom prst="rect">
            <a:avLst/>
          </a:prstGeom>
        </p:spPr>
      </p:pic>
      <p:sp>
        <p:nvSpPr>
          <p:cNvPr id="4" name="TextBox 51">
            <a:extLst>
              <a:ext uri="{FF2B5EF4-FFF2-40B4-BE49-F238E27FC236}">
                <a16:creationId xmlns:a16="http://schemas.microsoft.com/office/drawing/2014/main" xmlns="" id="{52C49DBD-7DA5-46C7-B0F0-4695A9583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9663" y="6550025"/>
            <a:ext cx="414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6FF31E-45E8-4D99-B0E5-62B859C3CED1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xmlns="" id="{E1995909-B955-4616-A939-F67497AA8506}"/>
              </a:ext>
            </a:extLst>
          </p:cNvPr>
          <p:cNvSpPr txBox="1">
            <a:spLocks/>
          </p:cNvSpPr>
          <p:nvPr/>
        </p:nvSpPr>
        <p:spPr bwMode="auto">
          <a:xfrm>
            <a:off x="0" y="404813"/>
            <a:ext cx="91440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Кабинет информатики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148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:\CAO Bishkek Shared\Communication\Events Projects\HHVisit-Inauguration-2016\Gary Otte - UCA Final Selection\_OTT184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23122"/>
            <a:ext cx="9144000" cy="56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xmlns="" id="{18A2C6EA-388B-491F-AC5D-B0FEB64272D6}"/>
              </a:ext>
            </a:extLst>
          </p:cNvPr>
          <p:cNvSpPr txBox="1">
            <a:spLocks/>
          </p:cNvSpPr>
          <p:nvPr/>
        </p:nvSpPr>
        <p:spPr>
          <a:xfrm>
            <a:off x="266700" y="316179"/>
            <a:ext cx="8610600" cy="62653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Площадки для занятий и общения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F7F119-9417-4055-A24A-B6C34E9475BE}"/>
              </a:ext>
            </a:extLst>
          </p:cNvPr>
          <p:cNvSpPr txBox="1"/>
          <p:nvPr/>
        </p:nvSpPr>
        <p:spPr>
          <a:xfrm>
            <a:off x="8423431" y="6550223"/>
            <a:ext cx="704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FFCD53-26A8-49BA-AEC9-8AECA9BC793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720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1">
            <a:extLst>
              <a:ext uri="{FF2B5EF4-FFF2-40B4-BE49-F238E27FC236}">
                <a16:creationId xmlns:a16="http://schemas.microsoft.com/office/drawing/2014/main" xmlns="" id="{411499FA-E533-4AF0-9F3A-F0E844EF5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9663" y="6550025"/>
            <a:ext cx="414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6FF31E-45E8-4D99-B0E5-62B859C3CED1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xmlns="" id="{1AC48CC5-1AB8-4C21-8AE0-5167FF3AEF88}"/>
              </a:ext>
            </a:extLst>
          </p:cNvPr>
          <p:cNvSpPr txBox="1">
            <a:spLocks/>
          </p:cNvSpPr>
          <p:nvPr/>
        </p:nvSpPr>
        <p:spPr bwMode="auto">
          <a:xfrm>
            <a:off x="0" y="404813"/>
            <a:ext cx="91440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Библиотека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578ADCD-46ED-4D03-AAC6-39C9641B0D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162878"/>
            <a:ext cx="9144000" cy="559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67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757CC33-6EC8-434F-ACC9-E8ED662531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43000"/>
            <a:ext cx="9144000" cy="5615608"/>
          </a:xfrm>
          <a:prstGeom prst="rect">
            <a:avLst/>
          </a:prstGeom>
        </p:spPr>
      </p:pic>
      <p:sp>
        <p:nvSpPr>
          <p:cNvPr id="3" name="TextBox 51">
            <a:extLst>
              <a:ext uri="{FF2B5EF4-FFF2-40B4-BE49-F238E27FC236}">
                <a16:creationId xmlns:a16="http://schemas.microsoft.com/office/drawing/2014/main" xmlns="" id="{84927C77-93E3-4453-82B0-F27C73D26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9663" y="6550025"/>
            <a:ext cx="414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14739186-9FA0-44BB-AD5D-D9D227F08990}" type="slidenum">
              <a:rPr lang="en-US" altLang="en-US" sz="140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algn="r"/>
              <a:t>15</a:t>
            </a:fld>
            <a:endParaRPr lang="en-US" altLang="en-US" sz="1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xmlns="" id="{689F9686-C5CB-4DB2-A690-815E20E96415}"/>
              </a:ext>
            </a:extLst>
          </p:cNvPr>
          <p:cNvSpPr txBox="1">
            <a:spLocks/>
          </p:cNvSpPr>
          <p:nvPr/>
        </p:nvSpPr>
        <p:spPr bwMode="auto">
          <a:xfrm>
            <a:off x="41275" y="414338"/>
            <a:ext cx="91440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Общежитие</a:t>
            </a:r>
            <a:endParaRPr lang="en-US" altLang="en-US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03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xmlns="" id="{9CC8D5F9-D502-4265-85EE-08BCACD5C5FE}"/>
              </a:ext>
            </a:extLst>
          </p:cNvPr>
          <p:cNvSpPr txBox="1">
            <a:spLocks/>
          </p:cNvSpPr>
          <p:nvPr/>
        </p:nvSpPr>
        <p:spPr bwMode="auto">
          <a:xfrm>
            <a:off x="0" y="404813"/>
            <a:ext cx="91440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Столовая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51">
            <a:extLst>
              <a:ext uri="{FF2B5EF4-FFF2-40B4-BE49-F238E27FC236}">
                <a16:creationId xmlns:a16="http://schemas.microsoft.com/office/drawing/2014/main" xmlns="" id="{5E2BB959-5043-4FDC-93BA-C2ABB7C85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9663" y="6550025"/>
            <a:ext cx="414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6FF31E-45E8-4D99-B0E5-62B859C3CED1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7" name="Picture 2" descr="S:\CAO Bishkek Shared\Communication\Events Projects\HHVisit-Inauguration-2016\Gary Otte - UCA Final Selection\_OTT2796.JPG">
            <a:extLst>
              <a:ext uri="{FF2B5EF4-FFF2-40B4-BE49-F238E27FC236}">
                <a16:creationId xmlns:a16="http://schemas.microsoft.com/office/drawing/2014/main" xmlns="" id="{8AE93853-3F7C-44A9-8DDF-553D7F88ED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13184"/>
            <a:ext cx="9144000" cy="567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814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CE4DA6F-01E5-47D6-9B5D-D6D7E6873F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142999"/>
            <a:ext cx="9144001" cy="5615609"/>
          </a:xfrm>
          <a:prstGeom prst="rect">
            <a:avLst/>
          </a:prstGeom>
        </p:spPr>
      </p:pic>
      <p:sp>
        <p:nvSpPr>
          <p:cNvPr id="4" name="TextBox 51">
            <a:extLst>
              <a:ext uri="{FF2B5EF4-FFF2-40B4-BE49-F238E27FC236}">
                <a16:creationId xmlns:a16="http://schemas.microsoft.com/office/drawing/2014/main" xmlns="" id="{BB592D0F-5B78-4770-8F13-60A219267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9663" y="6550025"/>
            <a:ext cx="414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6FF31E-45E8-4D99-B0E5-62B859C3CED1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9EB0D7A4-86ED-4B25-A7A6-B64DBFA3A838}"/>
              </a:ext>
            </a:extLst>
          </p:cNvPr>
          <p:cNvSpPr txBox="1">
            <a:spLocks/>
          </p:cNvSpPr>
          <p:nvPr/>
        </p:nvSpPr>
        <p:spPr bwMode="auto">
          <a:xfrm>
            <a:off x="0" y="404813"/>
            <a:ext cx="91440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400" dirty="0">
                <a:latin typeface="Arial" panose="020B0604020202020204" pitchFamily="34" charset="0"/>
              </a:rPr>
              <a:t>Места досуга и общения</a:t>
            </a:r>
            <a:endParaRPr 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068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EFDC25B-5D3C-4B27-BFEA-B2D849C4AF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143000"/>
            <a:ext cx="9144001" cy="5585791"/>
          </a:xfrm>
          <a:prstGeom prst="rect">
            <a:avLst/>
          </a:prstGeom>
        </p:spPr>
      </p:pic>
      <p:sp>
        <p:nvSpPr>
          <p:cNvPr id="4" name="TextBox 51">
            <a:extLst>
              <a:ext uri="{FF2B5EF4-FFF2-40B4-BE49-F238E27FC236}">
                <a16:creationId xmlns:a16="http://schemas.microsoft.com/office/drawing/2014/main" xmlns="" id="{BB592D0F-5B78-4770-8F13-60A219267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9663" y="6550025"/>
            <a:ext cx="414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6FF31E-45E8-4D99-B0E5-62B859C3CED1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9EB0D7A4-86ED-4B25-A7A6-B64DBFA3A838}"/>
              </a:ext>
            </a:extLst>
          </p:cNvPr>
          <p:cNvSpPr txBox="1">
            <a:spLocks/>
          </p:cNvSpPr>
          <p:nvPr/>
        </p:nvSpPr>
        <p:spPr bwMode="auto">
          <a:xfrm>
            <a:off x="0" y="404813"/>
            <a:ext cx="91440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ctr">
              <a:lnSpc>
                <a:spcPct val="90000"/>
              </a:lnSpc>
              <a:defRPr/>
            </a:pPr>
            <a:r>
              <a:rPr lang="ru-RU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Спортивный комплекс</a:t>
            </a:r>
          </a:p>
        </p:txBody>
      </p:sp>
    </p:spTree>
    <p:extLst>
      <p:ext uri="{BB962C8B-B14F-4D97-AF65-F5344CB8AC3E}">
        <p14:creationId xmlns:p14="http://schemas.microsoft.com/office/powerpoint/2010/main" val="799729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6A90CB8-E7B5-47DF-8CEC-4B8F68C6EE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lang="en-US" sz="1200" b="1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xmlns="" id="{66C8BB21-FB3C-4B98-B333-0C05DEBA7E5C}"/>
              </a:ext>
            </a:extLst>
          </p:cNvPr>
          <p:cNvSpPr txBox="1">
            <a:spLocks/>
          </p:cNvSpPr>
          <p:nvPr/>
        </p:nvSpPr>
        <p:spPr bwMode="auto">
          <a:xfrm>
            <a:off x="0" y="404813"/>
            <a:ext cx="91440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ctr">
              <a:lnSpc>
                <a:spcPct val="90000"/>
              </a:lnSpc>
              <a:defRPr/>
            </a:pPr>
            <a:r>
              <a:rPr lang="ru-RU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Университет Центральной Азии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42E860D-21ED-444E-8BA3-AD3CB18ECE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90"/>
          <a:stretch/>
        </p:blipFill>
        <p:spPr>
          <a:xfrm>
            <a:off x="0" y="1113182"/>
            <a:ext cx="9144000" cy="5667565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xmlns="" id="{EB9AE986-4CCB-4AB5-93E0-0040C9743D29}"/>
              </a:ext>
            </a:extLst>
          </p:cNvPr>
          <p:cNvSpPr txBox="1">
            <a:spLocks/>
          </p:cNvSpPr>
          <p:nvPr/>
        </p:nvSpPr>
        <p:spPr bwMode="auto">
          <a:xfrm>
            <a:off x="-16563" y="2991316"/>
            <a:ext cx="9144000" cy="151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ctr">
              <a:lnSpc>
                <a:spcPct val="90000"/>
              </a:lnSpc>
              <a:defRPr/>
            </a:pPr>
            <a:r>
              <a:rPr lang="ru-RU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Современные решения в области</a:t>
            </a:r>
          </a:p>
          <a:p>
            <a:pPr lvl="0" algn="ctr">
              <a:lnSpc>
                <a:spcPct val="90000"/>
              </a:lnSpc>
              <a:defRPr/>
            </a:pPr>
            <a:r>
              <a:rPr lang="ru-RU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использования возобновляемой «Зеленой» энергии</a:t>
            </a:r>
          </a:p>
          <a:p>
            <a:pPr lvl="0" algn="ctr">
              <a:lnSpc>
                <a:spcPct val="90000"/>
              </a:lnSpc>
              <a:defRPr/>
            </a:pPr>
            <a:r>
              <a:rPr lang="ru-RU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для системы  отопления и кондиционирования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590372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kyrgyz flag">
            <a:extLst>
              <a:ext uri="{FF2B5EF4-FFF2-40B4-BE49-F238E27FC236}">
                <a16:creationId xmlns:a16="http://schemas.microsoft.com/office/drawing/2014/main" xmlns="" id="{1229CB85-5368-4EAE-A84A-75CBA3D21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14274" y="4007812"/>
            <a:ext cx="1285433" cy="64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Image result for kazakh flag">
            <a:extLst>
              <a:ext uri="{FF2B5EF4-FFF2-40B4-BE49-F238E27FC236}">
                <a16:creationId xmlns:a16="http://schemas.microsoft.com/office/drawing/2014/main" xmlns="" id="{E5917EDA-E99A-49E7-9C95-A4D033735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8267" y="4007813"/>
            <a:ext cx="1285433" cy="64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Image result for tajik flag">
            <a:extLst>
              <a:ext uri="{FF2B5EF4-FFF2-40B4-BE49-F238E27FC236}">
                <a16:creationId xmlns:a16="http://schemas.microsoft.com/office/drawing/2014/main" xmlns="" id="{F44669B1-67CE-456B-8846-5C3DD7466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0281" y="4007811"/>
            <a:ext cx="1285433" cy="64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" descr="Image result for tajik flag">
            <a:extLst>
              <a:ext uri="{FF2B5EF4-FFF2-40B4-BE49-F238E27FC236}">
                <a16:creationId xmlns:a16="http://schemas.microsoft.com/office/drawing/2014/main" xmlns="" id="{7B2F9C2F-FC3F-4B5A-A771-5DFE285C53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Image result for kazakh flag">
            <a:extLst>
              <a:ext uri="{FF2B5EF4-FFF2-40B4-BE49-F238E27FC236}">
                <a16:creationId xmlns:a16="http://schemas.microsoft.com/office/drawing/2014/main" xmlns="" id="{B919C116-E7C4-4090-98FF-BF554B5D4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8267" y="4007813"/>
            <a:ext cx="1285433" cy="64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hape 800">
            <a:extLst>
              <a:ext uri="{FF2B5EF4-FFF2-40B4-BE49-F238E27FC236}">
                <a16:creationId xmlns:a16="http://schemas.microsoft.com/office/drawing/2014/main" xmlns="" id="{3E7233A9-4B05-4937-AA80-5C7A7CA3A97E}"/>
              </a:ext>
            </a:extLst>
          </p:cNvPr>
          <p:cNvSpPr txBox="1"/>
          <p:nvPr/>
        </p:nvSpPr>
        <p:spPr>
          <a:xfrm>
            <a:off x="8716474" y="6550223"/>
            <a:ext cx="415064" cy="30777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019" y="1353053"/>
            <a:ext cx="6343376" cy="255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86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90BF1E-9BD0-428E-8413-6B6E43FC44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41174"/>
            <a:ext cx="9144000" cy="4860235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xmlns="" id="{24684562-3BC3-4439-BF12-5D5A6BD6D8E1}"/>
              </a:ext>
            </a:extLst>
          </p:cNvPr>
          <p:cNvSpPr txBox="1">
            <a:spLocks/>
          </p:cNvSpPr>
          <p:nvPr/>
        </p:nvSpPr>
        <p:spPr bwMode="auto">
          <a:xfrm>
            <a:off x="0" y="441883"/>
            <a:ext cx="91440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ctr">
              <a:lnSpc>
                <a:spcPct val="90000"/>
              </a:lnSpc>
              <a:defRPr/>
            </a:pPr>
            <a:r>
              <a:rPr lang="ru-RU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Генеральный План</a:t>
            </a:r>
          </a:p>
        </p:txBody>
      </p:sp>
    </p:spTree>
    <p:extLst>
      <p:ext uri="{BB962C8B-B14F-4D97-AF65-F5344CB8AC3E}">
        <p14:creationId xmlns:p14="http://schemas.microsoft.com/office/powerpoint/2010/main" val="13091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1175BFD-F031-4B61-8A5F-01174BFE11C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xmlns="" id="{31AE6D7B-3184-45D8-9AC7-866AB4F7C5B0}"/>
              </a:ext>
            </a:extLst>
          </p:cNvPr>
          <p:cNvSpPr txBox="1">
            <a:spLocks/>
          </p:cNvSpPr>
          <p:nvPr/>
        </p:nvSpPr>
        <p:spPr bwMode="auto">
          <a:xfrm>
            <a:off x="0" y="2670641"/>
            <a:ext cx="9144000" cy="151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ctr">
              <a:lnSpc>
                <a:spcPct val="90000"/>
              </a:lnSpc>
              <a:defRPr/>
            </a:pPr>
            <a:r>
              <a:rPr lang="ru-RU" altLang="en-US" sz="2400" dirty="0">
                <a:latin typeface="Arial" panose="020B0604020202020204" pitchFamily="34" charset="0"/>
              </a:rPr>
              <a:t>Варианты решения системы отопления </a:t>
            </a:r>
          </a:p>
          <a:p>
            <a:pPr lvl="0" algn="ctr">
              <a:lnSpc>
                <a:spcPct val="90000"/>
              </a:lnSpc>
              <a:defRPr/>
            </a:pPr>
            <a:r>
              <a:rPr lang="ru-RU" altLang="en-US" sz="2400" dirty="0">
                <a:latin typeface="Arial" panose="020B0604020202020204" pitchFamily="34" charset="0"/>
              </a:rPr>
              <a:t>и кондиционирования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xmlns="" id="{66EE27D8-1F6F-4F13-ABF1-3302C77695D5}"/>
              </a:ext>
            </a:extLst>
          </p:cNvPr>
          <p:cNvSpPr txBox="1">
            <a:spLocks/>
          </p:cNvSpPr>
          <p:nvPr/>
        </p:nvSpPr>
        <p:spPr bwMode="auto">
          <a:xfrm>
            <a:off x="0" y="404813"/>
            <a:ext cx="91440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ctr">
              <a:lnSpc>
                <a:spcPct val="90000"/>
              </a:lnSpc>
              <a:defRPr/>
            </a:pPr>
            <a:r>
              <a:rPr lang="ru-RU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Университет Центральной Азии</a:t>
            </a:r>
          </a:p>
        </p:txBody>
      </p:sp>
    </p:spTree>
    <p:extLst>
      <p:ext uri="{BB962C8B-B14F-4D97-AF65-F5344CB8AC3E}">
        <p14:creationId xmlns:p14="http://schemas.microsoft.com/office/powerpoint/2010/main" val="2873853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8BA1666-9DEA-425A-B908-3150A2E7D15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9B757D4-2216-4028-97C9-F38757BAEC7C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585" y="1148861"/>
            <a:ext cx="8399364" cy="548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xmlns="" id="{89E5984C-D7E3-4FDD-B8AC-7A8ADEE489C1}"/>
              </a:ext>
            </a:extLst>
          </p:cNvPr>
          <p:cNvSpPr txBox="1">
            <a:spLocks/>
          </p:cNvSpPr>
          <p:nvPr/>
        </p:nvSpPr>
        <p:spPr bwMode="auto">
          <a:xfrm>
            <a:off x="0" y="404813"/>
            <a:ext cx="91440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r">
              <a:lnSpc>
                <a:spcPct val="90000"/>
              </a:lnSpc>
              <a:defRPr/>
            </a:pPr>
            <a:r>
              <a:rPr lang="ky-KG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Централизованная система водяного </a:t>
            </a:r>
          </a:p>
          <a:p>
            <a:pPr lvl="0" algn="r">
              <a:lnSpc>
                <a:spcPct val="90000"/>
              </a:lnSpc>
              <a:defRPr/>
            </a:pPr>
            <a:r>
              <a:rPr lang="ky-KG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электроотопления и кондиционирования</a:t>
            </a:r>
            <a:r>
              <a:rPr lang="ru-RU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на э/э</a:t>
            </a:r>
            <a:endParaRPr lang="ky-KG" altLang="en-US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xmlns="" id="{A6AF8575-B585-4BFC-A6E9-68D07FC09480}"/>
              </a:ext>
            </a:extLst>
          </p:cNvPr>
          <p:cNvSpPr txBox="1">
            <a:spLocks/>
          </p:cNvSpPr>
          <p:nvPr/>
        </p:nvSpPr>
        <p:spPr bwMode="auto">
          <a:xfrm>
            <a:off x="0" y="1377827"/>
            <a:ext cx="91440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r">
              <a:lnSpc>
                <a:spcPct val="90000"/>
              </a:lnSpc>
              <a:defRPr/>
            </a:pPr>
            <a:r>
              <a:rPr lang="ky-KG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Вариант 1</a:t>
            </a:r>
          </a:p>
        </p:txBody>
      </p:sp>
    </p:spTree>
    <p:extLst>
      <p:ext uri="{BB962C8B-B14F-4D97-AF65-F5344CB8AC3E}">
        <p14:creationId xmlns:p14="http://schemas.microsoft.com/office/powerpoint/2010/main" val="1254267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E2C0638-8F38-44E5-9091-198C3FC2574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98AC97-C41E-4836-80F2-77886C958A1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246" y="1101970"/>
            <a:ext cx="8510952" cy="570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xmlns="" id="{8283FDCC-89D4-4F6D-9719-14B417F5A8C2}"/>
              </a:ext>
            </a:extLst>
          </p:cNvPr>
          <p:cNvSpPr txBox="1">
            <a:spLocks/>
          </p:cNvSpPr>
          <p:nvPr/>
        </p:nvSpPr>
        <p:spPr bwMode="auto">
          <a:xfrm>
            <a:off x="0" y="404813"/>
            <a:ext cx="91440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r">
              <a:lnSpc>
                <a:spcPct val="90000"/>
              </a:lnSpc>
              <a:defRPr/>
            </a:pPr>
            <a:r>
              <a:rPr lang="ky-KG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Водяные электроотопления и </a:t>
            </a:r>
          </a:p>
          <a:p>
            <a:pPr lvl="0" algn="r">
              <a:lnSpc>
                <a:spcPct val="90000"/>
              </a:lnSpc>
              <a:defRPr/>
            </a:pPr>
            <a:r>
              <a:rPr lang="ky-KG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Система кондиционирования на э/э </a:t>
            </a:r>
            <a:endParaRPr lang="ru-RU" altLang="en-US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985CD716-A5F7-434E-B7CB-D5912CA5F714}"/>
              </a:ext>
            </a:extLst>
          </p:cNvPr>
          <p:cNvSpPr txBox="1">
            <a:spLocks/>
          </p:cNvSpPr>
          <p:nvPr/>
        </p:nvSpPr>
        <p:spPr bwMode="auto">
          <a:xfrm>
            <a:off x="0" y="1377827"/>
            <a:ext cx="91440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r">
              <a:lnSpc>
                <a:spcPct val="90000"/>
              </a:lnSpc>
              <a:defRPr/>
            </a:pPr>
            <a:r>
              <a:rPr lang="ky-KG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Вариант 2</a:t>
            </a:r>
          </a:p>
        </p:txBody>
      </p:sp>
    </p:spTree>
    <p:extLst>
      <p:ext uri="{BB962C8B-B14F-4D97-AF65-F5344CB8AC3E}">
        <p14:creationId xmlns:p14="http://schemas.microsoft.com/office/powerpoint/2010/main" val="660775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61D2A96-23BA-40C9-9E5C-617F0EFDC0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lang="en-US" sz="1200" b="1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xmlns="" id="{0EEDA632-B02C-4C1A-9A6B-78EABD3C6663}"/>
              </a:ext>
            </a:extLst>
          </p:cNvPr>
          <p:cNvSpPr txBox="1">
            <a:spLocks/>
          </p:cNvSpPr>
          <p:nvPr/>
        </p:nvSpPr>
        <p:spPr bwMode="auto">
          <a:xfrm>
            <a:off x="-187960" y="295262"/>
            <a:ext cx="91440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r">
              <a:lnSpc>
                <a:spcPct val="90000"/>
              </a:lnSpc>
              <a:defRPr/>
            </a:pPr>
            <a:r>
              <a:rPr lang="ru-RU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Геотермальные системы отопления </a:t>
            </a:r>
          </a:p>
          <a:p>
            <a:pPr lvl="0" algn="r">
              <a:lnSpc>
                <a:spcPct val="90000"/>
              </a:lnSpc>
              <a:defRPr/>
            </a:pPr>
            <a:r>
              <a:rPr lang="ru-RU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и кондиционирования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4CCF337-28F6-4C70-AE62-844C06F2E15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359" y="1234439"/>
            <a:ext cx="8229601" cy="548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xmlns="" id="{DEA3AAB4-1361-4353-A44E-E7B839A4F216}"/>
              </a:ext>
            </a:extLst>
          </p:cNvPr>
          <p:cNvSpPr txBox="1">
            <a:spLocks/>
          </p:cNvSpPr>
          <p:nvPr/>
        </p:nvSpPr>
        <p:spPr bwMode="auto">
          <a:xfrm>
            <a:off x="0" y="1377827"/>
            <a:ext cx="91440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r">
              <a:lnSpc>
                <a:spcPct val="90000"/>
              </a:lnSpc>
              <a:defRPr/>
            </a:pPr>
            <a:r>
              <a:rPr lang="ky-KG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Вариант 3</a:t>
            </a:r>
          </a:p>
        </p:txBody>
      </p:sp>
    </p:spTree>
    <p:extLst>
      <p:ext uri="{BB962C8B-B14F-4D97-AF65-F5344CB8AC3E}">
        <p14:creationId xmlns:p14="http://schemas.microsoft.com/office/powerpoint/2010/main" val="3542279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E105D32-DA8D-4CF5-8AF2-FB8E604D4E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lang="en-US" sz="1200" b="1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E578E3-A533-4408-8386-FDD2DA32F6C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353" y="1266092"/>
            <a:ext cx="8628185" cy="54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xmlns="" id="{D1210825-E7EB-40CD-B77A-75411D7DBA26}"/>
              </a:ext>
            </a:extLst>
          </p:cNvPr>
          <p:cNvSpPr txBox="1">
            <a:spLocks/>
          </p:cNvSpPr>
          <p:nvPr/>
        </p:nvSpPr>
        <p:spPr bwMode="auto">
          <a:xfrm>
            <a:off x="-187960" y="295262"/>
            <a:ext cx="91440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r">
              <a:lnSpc>
                <a:spcPct val="90000"/>
              </a:lnSpc>
              <a:defRPr/>
            </a:pPr>
            <a:r>
              <a:rPr lang="ru-RU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Электроотопление местного значения и </a:t>
            </a:r>
          </a:p>
          <a:p>
            <a:pPr lvl="0" algn="r">
              <a:lnSpc>
                <a:spcPct val="90000"/>
              </a:lnSpc>
              <a:defRPr/>
            </a:pPr>
            <a:r>
              <a:rPr lang="ru-RU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Централизовання система кондиционирования </a:t>
            </a:r>
          </a:p>
          <a:p>
            <a:pPr lvl="0" algn="r">
              <a:lnSpc>
                <a:spcPct val="90000"/>
              </a:lnSpc>
              <a:defRPr/>
            </a:pPr>
            <a:r>
              <a:rPr lang="ru-RU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используя воды из реки Нарын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xmlns="" id="{D8303620-B7CB-4A9A-8DBF-23C4033FE258}"/>
              </a:ext>
            </a:extLst>
          </p:cNvPr>
          <p:cNvSpPr txBox="1">
            <a:spLocks/>
          </p:cNvSpPr>
          <p:nvPr/>
        </p:nvSpPr>
        <p:spPr bwMode="auto">
          <a:xfrm>
            <a:off x="0" y="1377827"/>
            <a:ext cx="91440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r">
              <a:lnSpc>
                <a:spcPct val="90000"/>
              </a:lnSpc>
              <a:defRPr/>
            </a:pPr>
            <a:r>
              <a:rPr lang="ky-KG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Вариант 4</a:t>
            </a:r>
          </a:p>
        </p:txBody>
      </p:sp>
    </p:spTree>
    <p:extLst>
      <p:ext uri="{BB962C8B-B14F-4D97-AF65-F5344CB8AC3E}">
        <p14:creationId xmlns:p14="http://schemas.microsoft.com/office/powerpoint/2010/main" val="251393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61D2A96-23BA-40C9-9E5C-617F0EFDC0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lang="en-US" sz="1200" b="1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xmlns="" id="{0EEDA632-B02C-4C1A-9A6B-78EABD3C6663}"/>
              </a:ext>
            </a:extLst>
          </p:cNvPr>
          <p:cNvSpPr txBox="1">
            <a:spLocks/>
          </p:cNvSpPr>
          <p:nvPr/>
        </p:nvSpPr>
        <p:spPr bwMode="auto">
          <a:xfrm>
            <a:off x="0" y="404813"/>
            <a:ext cx="91440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ctr">
              <a:lnSpc>
                <a:spcPct val="90000"/>
              </a:lnSpc>
              <a:defRPr/>
            </a:pPr>
            <a:r>
              <a:rPr lang="ru-RU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Университет Центральной Азии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xmlns="" id="{65CC4975-291B-4B58-924B-F5CC6BB53BCA}"/>
              </a:ext>
            </a:extLst>
          </p:cNvPr>
          <p:cNvSpPr txBox="1">
            <a:spLocks/>
          </p:cNvSpPr>
          <p:nvPr/>
        </p:nvSpPr>
        <p:spPr bwMode="auto">
          <a:xfrm>
            <a:off x="0" y="2670641"/>
            <a:ext cx="9144000" cy="151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ctr">
              <a:lnSpc>
                <a:spcPct val="90000"/>
              </a:lnSpc>
              <a:defRPr/>
            </a:pPr>
            <a:r>
              <a:rPr lang="ru-RU" altLang="en-US" sz="2400" dirty="0">
                <a:latin typeface="Arial" panose="020B0604020202020204" pitchFamily="34" charset="0"/>
              </a:rPr>
              <a:t>Геотермальные системы отопления </a:t>
            </a:r>
          </a:p>
          <a:p>
            <a:pPr lvl="0" algn="ctr">
              <a:lnSpc>
                <a:spcPct val="90000"/>
              </a:lnSpc>
              <a:defRPr/>
            </a:pPr>
            <a:r>
              <a:rPr lang="ru-RU" altLang="en-US" sz="2400" dirty="0">
                <a:latin typeface="Arial" panose="020B0604020202020204" pitchFamily="34" charset="0"/>
              </a:rPr>
              <a:t>и кондиционирования </a:t>
            </a:r>
          </a:p>
          <a:p>
            <a:pPr lvl="0" algn="ctr">
              <a:lnSpc>
                <a:spcPct val="90000"/>
              </a:lnSpc>
              <a:defRPr/>
            </a:pPr>
            <a:r>
              <a:rPr lang="ru-RU" altLang="en-US" sz="2400" dirty="0">
                <a:latin typeface="Arial" panose="020B0604020202020204" pitchFamily="34" charset="0"/>
              </a:rPr>
              <a:t>Тепловые Насосы </a:t>
            </a:r>
          </a:p>
        </p:txBody>
      </p:sp>
    </p:spTree>
    <p:extLst>
      <p:ext uri="{BB962C8B-B14F-4D97-AF65-F5344CB8AC3E}">
        <p14:creationId xmlns:p14="http://schemas.microsoft.com/office/powerpoint/2010/main" val="3958427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608ED2C-C586-42F2-AB60-B71200D2B4F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3A8B58F-EFA6-4D8C-8115-C00AAD13EC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29" y="1163784"/>
            <a:ext cx="7846541" cy="5546407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xmlns="" id="{6D0F8730-E237-47A4-902A-6260474D9816}"/>
              </a:ext>
            </a:extLst>
          </p:cNvPr>
          <p:cNvSpPr txBox="1">
            <a:spLocks/>
          </p:cNvSpPr>
          <p:nvPr/>
        </p:nvSpPr>
        <p:spPr bwMode="auto">
          <a:xfrm>
            <a:off x="0" y="441883"/>
            <a:ext cx="91440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ctr">
              <a:lnSpc>
                <a:spcPct val="90000"/>
              </a:lnSpc>
              <a:defRPr/>
            </a:pPr>
            <a:r>
              <a:rPr lang="ru-RU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Первая Фаза </a:t>
            </a:r>
          </a:p>
        </p:txBody>
      </p:sp>
    </p:spTree>
    <p:extLst>
      <p:ext uri="{BB962C8B-B14F-4D97-AF65-F5344CB8AC3E}">
        <p14:creationId xmlns:p14="http://schemas.microsoft.com/office/powerpoint/2010/main" val="2580003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8FEA7A3-D4D7-49C3-9D6A-07C70D2DA7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lang="en-US" sz="1200" b="1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xmlns="" id="{CA45094D-DBF9-4C34-BF4C-BD63111B5279}"/>
              </a:ext>
            </a:extLst>
          </p:cNvPr>
          <p:cNvSpPr txBox="1">
            <a:spLocks/>
          </p:cNvSpPr>
          <p:nvPr/>
        </p:nvSpPr>
        <p:spPr bwMode="auto">
          <a:xfrm>
            <a:off x="0" y="404813"/>
            <a:ext cx="91440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ctr">
              <a:lnSpc>
                <a:spcPct val="90000"/>
              </a:lnSpc>
              <a:defRPr/>
            </a:pPr>
            <a:r>
              <a:rPr lang="ru-RU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Тепловые насосы (ТН)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xmlns="" id="{7307A379-0C1D-47C7-B0EB-0885FECDC252}"/>
              </a:ext>
            </a:extLst>
          </p:cNvPr>
          <p:cNvSpPr txBox="1">
            <a:spLocks/>
          </p:cNvSpPr>
          <p:nvPr/>
        </p:nvSpPr>
        <p:spPr bwMode="auto">
          <a:xfrm>
            <a:off x="82825" y="1297692"/>
            <a:ext cx="9144000" cy="85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>
              <a:lnSpc>
                <a:spcPct val="90000"/>
              </a:lnSpc>
              <a:defRPr/>
            </a:pPr>
            <a:r>
              <a:rPr lang="ru-RU" sz="2400" b="0" dirty="0">
                <a:latin typeface="Arial" panose="020B0604020202020204" pitchFamily="34" charset="0"/>
              </a:rPr>
              <a:t>В зависимости от </a:t>
            </a:r>
            <a:r>
              <a:rPr lang="ru-RU" sz="2400" dirty="0">
                <a:latin typeface="Arial" panose="020B0604020202020204" pitchFamily="34" charset="0"/>
              </a:rPr>
              <a:t>источника отбора тепла</a:t>
            </a:r>
            <a:r>
              <a:rPr lang="ru-RU" sz="2400" b="0" dirty="0">
                <a:latin typeface="Arial" panose="020B0604020202020204" pitchFamily="34" charset="0"/>
              </a:rPr>
              <a:t> тепловые насосы подразделяются на</a:t>
            </a:r>
            <a:r>
              <a:rPr lang="en-US" sz="2400" b="0" dirty="0">
                <a:latin typeface="Arial" panose="020B0604020202020204" pitchFamily="34" charset="0"/>
              </a:rPr>
              <a:t>:</a:t>
            </a:r>
            <a:endParaRPr lang="ru-RU" altLang="en-US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xmlns="" id="{64E166E2-9908-4004-B308-C022215A0564}"/>
              </a:ext>
            </a:extLst>
          </p:cNvPr>
          <p:cNvSpPr txBox="1">
            <a:spLocks/>
          </p:cNvSpPr>
          <p:nvPr/>
        </p:nvSpPr>
        <p:spPr bwMode="auto">
          <a:xfrm>
            <a:off x="82825" y="2394835"/>
            <a:ext cx="9144000" cy="185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Геотермальные тепловые насосы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ru-RU" altLang="en-US" sz="2400" b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lnSpc>
                <a:spcPct val="90000"/>
              </a:lnSpc>
              <a:defRPr/>
            </a:pPr>
            <a:r>
              <a:rPr lang="ru-RU" altLang="en-US" sz="2400" b="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ru-RU" altLang="en-US" sz="2400" b="0" i="1" dirty="0">
                <a:solidFill>
                  <a:prstClr val="black"/>
                </a:solidFill>
                <a:latin typeface="Arial" panose="020B0604020202020204" pitchFamily="34" charset="0"/>
              </a:rPr>
              <a:t>а) Замкнутого типа</a:t>
            </a:r>
          </a:p>
          <a:p>
            <a:pPr lvl="0">
              <a:lnSpc>
                <a:spcPct val="90000"/>
              </a:lnSpc>
              <a:defRPr/>
            </a:pPr>
            <a:endParaRPr lang="ru-RU" altLang="en-US" sz="2400" b="0" i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lnSpc>
                <a:spcPct val="90000"/>
              </a:lnSpc>
              <a:defRPr/>
            </a:pPr>
            <a:r>
              <a:rPr lang="ru-RU" altLang="en-US" sz="2400" b="0" i="1" dirty="0">
                <a:solidFill>
                  <a:prstClr val="black"/>
                </a:solidFill>
                <a:latin typeface="Arial" panose="020B0604020202020204" pitchFamily="34" charset="0"/>
              </a:rPr>
              <a:t>	б) Открытого типа</a:t>
            </a:r>
            <a:endParaRPr lang="ru-RU" altLang="en-US" sz="2400" i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94EC43C6-FC89-4597-9911-C16CCF1A32E7}"/>
              </a:ext>
            </a:extLst>
          </p:cNvPr>
          <p:cNvSpPr txBox="1">
            <a:spLocks/>
          </p:cNvSpPr>
          <p:nvPr/>
        </p:nvSpPr>
        <p:spPr bwMode="auto">
          <a:xfrm>
            <a:off x="172277" y="4494814"/>
            <a:ext cx="91440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Воздушные тепловые насосы</a:t>
            </a:r>
          </a:p>
        </p:txBody>
      </p:sp>
    </p:spTree>
    <p:extLst>
      <p:ext uri="{BB962C8B-B14F-4D97-AF65-F5344CB8AC3E}">
        <p14:creationId xmlns:p14="http://schemas.microsoft.com/office/powerpoint/2010/main" val="1026551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674B67E-B81E-426E-BA79-85174703C7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 lang="en-US" sz="1200" b="1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CE7646-167D-41FD-B200-E8E12D8082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747" y="1231511"/>
            <a:ext cx="8507895" cy="529128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CEFF7474-C731-4F6A-88CF-94F12A460D4D}"/>
              </a:ext>
            </a:extLst>
          </p:cNvPr>
          <p:cNvSpPr txBox="1">
            <a:spLocks/>
          </p:cNvSpPr>
          <p:nvPr/>
        </p:nvSpPr>
        <p:spPr bwMode="auto">
          <a:xfrm>
            <a:off x="0" y="404813"/>
            <a:ext cx="91440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ctr">
              <a:lnSpc>
                <a:spcPct val="90000"/>
              </a:lnSpc>
              <a:defRPr/>
            </a:pPr>
            <a:r>
              <a:rPr lang="ru-RU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Принцип работы ТН</a:t>
            </a:r>
          </a:p>
        </p:txBody>
      </p:sp>
    </p:spTree>
    <p:extLst>
      <p:ext uri="{BB962C8B-B14F-4D97-AF65-F5344CB8AC3E}">
        <p14:creationId xmlns:p14="http://schemas.microsoft.com/office/powerpoint/2010/main" val="139525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ACD25B-AB59-4DAE-ADAB-E3071E30FD9A}"/>
              </a:ext>
            </a:extLst>
          </p:cNvPr>
          <p:cNvSpPr/>
          <p:nvPr/>
        </p:nvSpPr>
        <p:spPr>
          <a:xfrm>
            <a:off x="1199407" y="3369821"/>
            <a:ext cx="701831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2813" fontAlgn="auto">
              <a:spcBef>
                <a:spcPts val="600"/>
              </a:spcBef>
              <a:spcAft>
                <a:spcPts val="2400"/>
              </a:spcAft>
              <a:buFont typeface="Wingdings" panose="05000000000000000000" pitchFamily="2" charset="2"/>
              <a:buChar char="§"/>
              <a:defRPr/>
            </a:pPr>
            <a:r>
              <a:rPr lang="ru-RU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Учрежден в 2000 году в рамках Международного договора между правительствами</a:t>
            </a:r>
            <a:r>
              <a:rPr lang="ru-RU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Таджикистана, Кыргызской Республики и Казахстана, а также Имаматом Исмаилитов; зарегистрирован в ООН </a:t>
            </a:r>
            <a:endParaRPr lang="en-US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lvl="0" indent="-342900" defTabSz="912813" fontAlgn="auto">
              <a:spcBef>
                <a:spcPts val="600"/>
              </a:spcBef>
              <a:spcAft>
                <a:spcPts val="2400"/>
              </a:spcAft>
              <a:buFont typeface="Wingdings" panose="05000000000000000000" pitchFamily="2" charset="2"/>
              <a:buChar char="§"/>
              <a:defRPr/>
            </a:pPr>
            <a:r>
              <a:rPr lang="ru-RU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Светское, самоуправляющееся, некоммерческое</a:t>
            </a:r>
            <a:r>
              <a:rPr lang="ru-RU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учреждение  </a:t>
            </a:r>
            <a:endParaRPr lang="en-US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lvl="0" indent="-342900" defTabSz="912813" fontAlgn="auto">
              <a:spcBef>
                <a:spcPts val="600"/>
              </a:spcBef>
              <a:spcAft>
                <a:spcPts val="2400"/>
              </a:spcAft>
              <a:buFont typeface="Wingdings" panose="05000000000000000000" pitchFamily="2" charset="2"/>
              <a:buChar char="§"/>
              <a:defRPr/>
            </a:pPr>
            <a:r>
              <a:rPr lang="ru-RU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Первый региональный университет, кампусы которого расположены в трех странах, предлагающий широкий спектр программ в Центральной Азии и Афганистане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D630F57-1F4F-4E09-B344-54FCFD36E8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759" y="1252169"/>
            <a:ext cx="2981728" cy="21079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E6CFB35-EF97-4C4A-A70D-42640A6102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864" y="1252169"/>
            <a:ext cx="2995451" cy="21176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E18289-4960-4296-8A9E-CCDB702BBC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2659" y="1252169"/>
            <a:ext cx="2881341" cy="2117652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xmlns="" id="{8A17239C-53DE-4D8F-93E9-A3072C988794}"/>
              </a:ext>
            </a:extLst>
          </p:cNvPr>
          <p:cNvSpPr txBox="1">
            <a:spLocks/>
          </p:cNvSpPr>
          <p:nvPr/>
        </p:nvSpPr>
        <p:spPr bwMode="auto">
          <a:xfrm>
            <a:off x="48623" y="464510"/>
            <a:ext cx="91440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TextBox 51">
            <a:extLst>
              <a:ext uri="{FF2B5EF4-FFF2-40B4-BE49-F238E27FC236}">
                <a16:creationId xmlns:a16="http://schemas.microsoft.com/office/drawing/2014/main" xmlns="" id="{821585B7-FB1B-47F9-B79A-2B94BCC5F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9663" y="6550025"/>
            <a:ext cx="414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F3D20-FE05-4DB4-BDF3-03FCCF0E5CEC}" type="slidenum">
              <a:rPr kumimoji="0" lang="en-US" alt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747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406E39C-3150-4076-9836-D0E29DCA59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 lang="en-US" sz="1200" b="1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xmlns="" id="{EFEC8EB4-3584-48FC-A7D2-025C046B05A5}"/>
              </a:ext>
            </a:extLst>
          </p:cNvPr>
          <p:cNvSpPr txBox="1">
            <a:spLocks/>
          </p:cNvSpPr>
          <p:nvPr/>
        </p:nvSpPr>
        <p:spPr bwMode="auto">
          <a:xfrm>
            <a:off x="0" y="404813"/>
            <a:ext cx="91440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ctr">
              <a:lnSpc>
                <a:spcPct val="90000"/>
              </a:lnSpc>
              <a:defRPr/>
            </a:pPr>
            <a:r>
              <a:rPr lang="ru-RU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Гидрогеологическое изучение местности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53570A-C297-4EE3-ACA4-7A62517942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23053"/>
            <a:ext cx="9144000" cy="559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55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D06C57E-79E8-427D-ACA5-78353A164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 lang="en-US" sz="1200" b="1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BFCC06-C4D0-497D-A0FB-58A165A355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07944"/>
            <a:ext cx="9144000" cy="5513531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xmlns="" id="{F14E5318-63A4-4141-BFDD-EF2353A553BC}"/>
              </a:ext>
            </a:extLst>
          </p:cNvPr>
          <p:cNvSpPr txBox="1">
            <a:spLocks/>
          </p:cNvSpPr>
          <p:nvPr/>
        </p:nvSpPr>
        <p:spPr bwMode="auto">
          <a:xfrm>
            <a:off x="0" y="404813"/>
            <a:ext cx="91440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ctr">
              <a:lnSpc>
                <a:spcPct val="90000"/>
              </a:lnSpc>
              <a:defRPr/>
            </a:pPr>
            <a:r>
              <a:rPr lang="ru-RU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Геотермальные скважины</a:t>
            </a:r>
          </a:p>
        </p:txBody>
      </p:sp>
    </p:spTree>
    <p:extLst>
      <p:ext uri="{BB962C8B-B14F-4D97-AF65-F5344CB8AC3E}">
        <p14:creationId xmlns:p14="http://schemas.microsoft.com/office/powerpoint/2010/main" val="2522205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FD89F4A-E048-4C48-A792-DB50FC62D5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</a:t>
            </a:fld>
            <a:endParaRPr lang="en-US" sz="1200" b="1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xmlns="" id="{54498DFC-4F0B-4741-B79F-D3FF4F8A9E64}"/>
              </a:ext>
            </a:extLst>
          </p:cNvPr>
          <p:cNvSpPr txBox="1">
            <a:spLocks/>
          </p:cNvSpPr>
          <p:nvPr/>
        </p:nvSpPr>
        <p:spPr bwMode="auto">
          <a:xfrm>
            <a:off x="0" y="404813"/>
            <a:ext cx="91440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ctr">
              <a:lnSpc>
                <a:spcPct val="90000"/>
              </a:lnSpc>
              <a:defRPr/>
            </a:pPr>
            <a:r>
              <a:rPr lang="ru-RU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Тепловой пункт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E3CCFA-2658-4418-9EFB-5AAA6E380D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42999"/>
            <a:ext cx="9144000" cy="55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954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0D59EA4-2B8E-415D-8C2B-E2005ED0A3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</a:t>
            </a:fld>
            <a:endParaRPr lang="en-US" sz="1200" b="1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F30C0A-8375-406E-B1A9-6C09E5915C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52939"/>
            <a:ext cx="9144000" cy="56023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37C1A20-2225-4C6D-9877-7BFD086BC756}"/>
              </a:ext>
            </a:extLst>
          </p:cNvPr>
          <p:cNvSpPr/>
          <p:nvPr/>
        </p:nvSpPr>
        <p:spPr>
          <a:xfrm>
            <a:off x="1651877" y="425531"/>
            <a:ext cx="584025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altLang="en-US" dirty="0">
                <a:solidFill>
                  <a:prstClr val="black"/>
                </a:solidFill>
                <a:latin typeface="Arial" panose="020B0604020202020204" pitchFamily="34" charset="0"/>
              </a:rPr>
              <a:t>Тепловые насосы (ТН)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en-US" dirty="0">
                <a:solidFill>
                  <a:prstClr val="black"/>
                </a:solidFill>
                <a:latin typeface="Arial" panose="020B0604020202020204" pitchFamily="34" charset="0"/>
              </a:rPr>
              <a:t>установленные в кампусе</a:t>
            </a:r>
          </a:p>
        </p:txBody>
      </p:sp>
    </p:spTree>
    <p:extLst>
      <p:ext uri="{BB962C8B-B14F-4D97-AF65-F5344CB8AC3E}">
        <p14:creationId xmlns:p14="http://schemas.microsoft.com/office/powerpoint/2010/main" val="2074859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C3F729-A9A0-41C3-B43E-095E9E932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592" y="303863"/>
            <a:ext cx="7525407" cy="483079"/>
          </a:xfrm>
        </p:spPr>
        <p:txBody>
          <a:bodyPr/>
          <a:lstStyle/>
          <a:p>
            <a:r>
              <a:rPr lang="ru-RU" dirty="0"/>
              <a:t>Управление ТН </a:t>
            </a:r>
            <a:r>
              <a:rPr lang="en-US" dirty="0"/>
              <a:t>(BMS)</a:t>
            </a:r>
          </a:p>
        </p:txBody>
      </p:sp>
      <p:pic>
        <p:nvPicPr>
          <p:cNvPr id="5" name="Рисунок 12">
            <a:extLst>
              <a:ext uri="{FF2B5EF4-FFF2-40B4-BE49-F238E27FC236}">
                <a16:creationId xmlns:a16="http://schemas.microsoft.com/office/drawing/2014/main" xmlns="" id="{CFBF3358-9734-4D16-B3CB-3C6CA7E5612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6" y="1525215"/>
            <a:ext cx="9125607" cy="446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6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52A91B-2919-42F5-8FB3-29D495CAB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340" y="303863"/>
            <a:ext cx="7566660" cy="483079"/>
          </a:xfrm>
        </p:spPr>
        <p:txBody>
          <a:bodyPr/>
          <a:lstStyle/>
          <a:p>
            <a:r>
              <a:rPr lang="ru-RU" dirty="0"/>
              <a:t>Управление ТН </a:t>
            </a:r>
            <a:r>
              <a:rPr lang="en-US" dirty="0"/>
              <a:t>(BMS)</a:t>
            </a:r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xmlns="" id="{BB4DCE0F-588E-48F4-B1F3-6B36B5F49337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5247"/>
            <a:ext cx="9125712" cy="44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302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4A26E77-AF37-40D2-9F9D-12D42A276D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</a:t>
            </a:fld>
            <a:endParaRPr lang="en-US" sz="1200" b="1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xmlns="" id="{B79D3615-8D24-483C-880A-0299B03C9888}"/>
              </a:ext>
            </a:extLst>
          </p:cNvPr>
          <p:cNvSpPr txBox="1">
            <a:spLocks/>
          </p:cNvSpPr>
          <p:nvPr/>
        </p:nvSpPr>
        <p:spPr bwMode="auto">
          <a:xfrm>
            <a:off x="0" y="277018"/>
            <a:ext cx="91440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ctr">
              <a:lnSpc>
                <a:spcPct val="90000"/>
              </a:lnSpc>
              <a:defRPr/>
            </a:pPr>
            <a:r>
              <a:rPr lang="ru-RU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Преимущества и недостатки ТН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xmlns="" id="{1F41F7E0-1128-4D75-A12E-689D7CDB7A3F}"/>
              </a:ext>
            </a:extLst>
          </p:cNvPr>
          <p:cNvSpPr txBox="1">
            <a:spLocks/>
          </p:cNvSpPr>
          <p:nvPr/>
        </p:nvSpPr>
        <p:spPr bwMode="auto">
          <a:xfrm>
            <a:off x="397565" y="2480124"/>
            <a:ext cx="8746435" cy="334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>
              <a:lnSpc>
                <a:spcPct val="90000"/>
              </a:lnSpc>
              <a:defRPr/>
            </a:pPr>
            <a:r>
              <a:rPr lang="ru-RU" altLang="en-US" sz="2400" b="0" i="1" dirty="0">
                <a:solidFill>
                  <a:prstClr val="black"/>
                </a:solidFill>
                <a:latin typeface="Arial" panose="020B0604020202020204" pitchFamily="34" charset="0"/>
              </a:rPr>
              <a:t>Преимущества: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Экономичность (1кВт/ч тепл. энергии из 0,35кВт э/э.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Автоматическое управление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Упрощенное переключение с режима отопления на охлаждения зданий и сооружений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Не требует частных затрат по эксплуатации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Надежность при правильном эксплуатации</a:t>
            </a:r>
          </a:p>
          <a:p>
            <a:pPr lvl="0">
              <a:lnSpc>
                <a:spcPct val="90000"/>
              </a:lnSpc>
              <a:defRPr/>
            </a:pPr>
            <a:endParaRPr lang="ru-RU" altLang="en-US" sz="2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lnSpc>
                <a:spcPct val="90000"/>
              </a:lnSpc>
              <a:defRPr/>
            </a:pPr>
            <a:r>
              <a:rPr lang="ru-RU" altLang="en-US" sz="2400" b="0" i="1" dirty="0">
                <a:solidFill>
                  <a:prstClr val="black"/>
                </a:solidFill>
                <a:latin typeface="Arial" panose="020B0604020202020204" pitchFamily="34" charset="0"/>
              </a:rPr>
              <a:t>Недостатки: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Большие капитальные затраты (оборудования, скважины и теплообменника)</a:t>
            </a:r>
            <a:endParaRPr lang="en-US" altLang="en-US" sz="2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Определенные сложности в обслуживании оборудования при неполадках из-за нехватки специалистов и сервисных центров в отдаленной местности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ru-RU" altLang="en-US" sz="2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ru-RU" altLang="en-US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092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E2CF1-8F43-439A-B6AA-DB2F6FAF0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7460"/>
            <a:ext cx="9144000" cy="483079"/>
          </a:xfrm>
        </p:spPr>
        <p:txBody>
          <a:bodyPr/>
          <a:lstStyle/>
          <a:p>
            <a:r>
              <a:rPr lang="ru-RU" dirty="0"/>
              <a:t>Спасибо за внимание</a:t>
            </a:r>
            <a:r>
              <a:rPr lang="en-US" dirty="0"/>
              <a:t>!!!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9315E43C-091F-4022-8107-6CEC58821D73}"/>
              </a:ext>
            </a:extLst>
          </p:cNvPr>
          <p:cNvSpPr txBox="1">
            <a:spLocks/>
          </p:cNvSpPr>
          <p:nvPr/>
        </p:nvSpPr>
        <p:spPr>
          <a:xfrm>
            <a:off x="1497330" y="303863"/>
            <a:ext cx="7247277" cy="483079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ru-RU" dirty="0"/>
              <a:t>Университет Центральной Азии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47246ED-7BEC-440B-BA55-5674B39E4C79}"/>
              </a:ext>
            </a:extLst>
          </p:cNvPr>
          <p:cNvSpPr txBox="1">
            <a:spLocks/>
          </p:cNvSpPr>
          <p:nvPr/>
        </p:nvSpPr>
        <p:spPr>
          <a:xfrm>
            <a:off x="1497330" y="5615610"/>
            <a:ext cx="7494270" cy="938528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ru-RU" sz="1800" i="1" dirty="0"/>
              <a:t>г. Нарын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408013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BED75B7-2116-423B-BE80-36CAAF070C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5152" y="1085334"/>
            <a:ext cx="4498848" cy="57726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D8F7097-1886-4C64-9409-1F182928A987}"/>
              </a:ext>
            </a:extLst>
          </p:cNvPr>
          <p:cNvSpPr/>
          <p:nvPr/>
        </p:nvSpPr>
        <p:spPr>
          <a:xfrm>
            <a:off x="434897" y="1506083"/>
            <a:ext cx="3967980" cy="4566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Образование и исследования,</a:t>
            </a:r>
            <a:r>
              <a:rPr kumimoji="0" lang="ru-RU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направленные на улучшение качества жизни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2000" b="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Поддержка экономического, социального и культурного развития </a:t>
            </a:r>
            <a:r>
              <a:rPr lang="ru-RU" sz="20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горных сообществ </a:t>
            </a:r>
            <a:r>
              <a:rPr lang="ru-RU" sz="2000" b="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Центральной Азии </a:t>
            </a:r>
            <a:endParaRPr lang="en-US" sz="2000" b="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Исследовательский центр, занимающийся</a:t>
            </a:r>
            <a:r>
              <a:rPr kumimoji="0" lang="ru-RU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проблемами региона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TextBox 51">
            <a:extLst>
              <a:ext uri="{FF2B5EF4-FFF2-40B4-BE49-F238E27FC236}">
                <a16:creationId xmlns:a16="http://schemas.microsoft.com/office/drawing/2014/main" xmlns="" id="{08E91885-EEEC-464B-A8A7-6ABAB2F3A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9663" y="6550025"/>
            <a:ext cx="414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F3D20-FE05-4DB4-BDF3-03FCCF0E5CEC}" type="slidenum">
              <a:rPr kumimoji="0" lang="en-US" alt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xmlns="" id="{6A3D372F-50C7-4F7F-AD09-E6BE0295F100}"/>
              </a:ext>
            </a:extLst>
          </p:cNvPr>
          <p:cNvSpPr txBox="1">
            <a:spLocks/>
          </p:cNvSpPr>
          <p:nvPr/>
        </p:nvSpPr>
        <p:spPr bwMode="auto">
          <a:xfrm>
            <a:off x="0" y="396604"/>
            <a:ext cx="91440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sym typeface="Arial"/>
              </a:rPr>
              <a:t>Миссия УЦА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309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47A3F2EA-1B30-4F46-8441-284775B98B29}"/>
              </a:ext>
            </a:extLst>
          </p:cNvPr>
          <p:cNvSpPr txBox="1">
            <a:spLocks/>
          </p:cNvSpPr>
          <p:nvPr/>
        </p:nvSpPr>
        <p:spPr bwMode="auto">
          <a:xfrm>
            <a:off x="48623" y="464510"/>
            <a:ext cx="91440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xmlns="" id="{C7B3544E-E038-4D79-98E7-F696897FFE7A}"/>
              </a:ext>
            </a:extLst>
          </p:cNvPr>
          <p:cNvSpPr txBox="1">
            <a:spLocks/>
          </p:cNvSpPr>
          <p:nvPr/>
        </p:nvSpPr>
        <p:spPr bwMode="auto">
          <a:xfrm>
            <a:off x="0" y="396604"/>
            <a:ext cx="91440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sym typeface="Arial"/>
              </a:rPr>
              <a:t>УЦА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sym typeface="Arial"/>
              </a:rPr>
              <a:t>: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sym typeface="Arial"/>
              </a:rPr>
              <a:t>Три школы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00D31E7E-F0B5-432F-B122-7684960C4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7063" y="1701800"/>
            <a:ext cx="282098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AF91A3A-9C48-487A-8297-FED459D94092}"/>
              </a:ext>
            </a:extLst>
          </p:cNvPr>
          <p:cNvCxnSpPr/>
          <p:nvPr/>
        </p:nvCxnSpPr>
        <p:spPr>
          <a:xfrm>
            <a:off x="1468438" y="3135313"/>
            <a:ext cx="6207125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502EF42-3F77-40B9-8E22-7F84DCA8B7D6}"/>
              </a:ext>
            </a:extLst>
          </p:cNvPr>
          <p:cNvCxnSpPr>
            <a:cxnSpLocks/>
          </p:cNvCxnSpPr>
          <p:nvPr/>
        </p:nvCxnSpPr>
        <p:spPr>
          <a:xfrm>
            <a:off x="4572000" y="2933700"/>
            <a:ext cx="0" cy="569913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BAC8E8D-2E1D-4D26-B908-3F03AA472F58}"/>
              </a:ext>
            </a:extLst>
          </p:cNvPr>
          <p:cNvCxnSpPr>
            <a:cxnSpLocks/>
          </p:cNvCxnSpPr>
          <p:nvPr/>
        </p:nvCxnSpPr>
        <p:spPr>
          <a:xfrm>
            <a:off x="1468438" y="3135313"/>
            <a:ext cx="0" cy="36195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4F87B4D-FE98-4671-BC54-056ABB8E6A4E}"/>
              </a:ext>
            </a:extLst>
          </p:cNvPr>
          <p:cNvCxnSpPr>
            <a:cxnSpLocks/>
          </p:cNvCxnSpPr>
          <p:nvPr/>
        </p:nvCxnSpPr>
        <p:spPr>
          <a:xfrm flipH="1">
            <a:off x="7675563" y="3135313"/>
            <a:ext cx="4762" cy="36195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16" name="TextBox 10">
            <a:extLst>
              <a:ext uri="{FF2B5EF4-FFF2-40B4-BE49-F238E27FC236}">
                <a16:creationId xmlns:a16="http://schemas.microsoft.com/office/drawing/2014/main" xmlns="" id="{41BE14FC-EB89-4148-AE51-8EA9D5324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3900" y="3497263"/>
            <a:ext cx="2616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Школа развития (магистратура)</a:t>
            </a:r>
            <a:endParaRPr kumimoji="0" lang="en-US" altLang="en-US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xmlns="" id="{63490AAF-EB1D-4AEA-A2CA-129CDA0D9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475" y="4119563"/>
            <a:ext cx="33210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4572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Институт исследований горных сообществ</a:t>
            </a: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xmlns="" id="{B3B4AC84-9E57-4D94-A94B-92DC78592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763" y="4741863"/>
            <a:ext cx="3052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Институт государственного управления </a:t>
            </a:r>
          </a:p>
          <a:p>
            <a:pPr marL="0" marR="0" lvl="0" indent="0" algn="ctr" defTabSz="4572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и политики</a:t>
            </a: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xmlns="" id="{D41A8A1C-E1FB-4236-A453-030A081D8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4113" y="5353050"/>
            <a:ext cx="2568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4572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Отдел по культурному наследию </a:t>
            </a:r>
          </a:p>
          <a:p>
            <a:pPr marL="0" marR="0" lvl="0" indent="0" defTabSz="4572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и гуманитарным наукам</a:t>
            </a: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xmlns="" id="{765FC640-D1FD-40CA-B816-A2744E2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3497263"/>
            <a:ext cx="1825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Школа гуманитарных</a:t>
            </a:r>
          </a:p>
          <a:p>
            <a:pPr marL="0" marR="0" lvl="0" indent="0" algn="ctr" defTabSz="4572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и точных наук</a:t>
            </a:r>
            <a:endParaRPr kumimoji="0" lang="en-US" altLang="en-US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xmlns="" id="{E63323ED-11D0-4F00-9EF8-840AC74B1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119563"/>
            <a:ext cx="17875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4572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Кампус УЦА в Нарыне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xmlns="" id="{3A6BC95D-3F4D-4F3F-A6A3-4EEA1106E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8" y="4741863"/>
            <a:ext cx="1719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4572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Кампус УЦА в Хороге</a:t>
            </a: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xmlns="" id="{F8BEECC1-C244-4F6E-8FE4-851743ED8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5353050"/>
            <a:ext cx="17224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4572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Кампус УЦА в Текели</a:t>
            </a: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xmlns="" id="{C3954D50-445A-4010-8DCB-B8EC0D62E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3511550"/>
            <a:ext cx="2473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Школа профессионального </a:t>
            </a:r>
          </a:p>
          <a:p>
            <a:pPr marL="0" marR="0" lvl="0" indent="0" algn="ctr" defTabSz="4572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и непрерывного образования</a:t>
            </a:r>
            <a:endParaRPr kumimoji="0" lang="en-US" altLang="en-US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xmlns="" id="{09CB796E-A5E4-4308-8C5C-D7618C6DF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1513" y="4133850"/>
            <a:ext cx="1345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4572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Таджикистан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(4)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xmlns="" id="{E72AD19A-676F-4FFE-B0B5-24A67E14B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75" y="4756150"/>
            <a:ext cx="1250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4572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Кыргызстан</a:t>
            </a: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(2)</a:t>
            </a:r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xmlns="" id="{DE262DA6-47F5-436C-BC2F-66BCCB35C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3113" y="5367338"/>
            <a:ext cx="1133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4572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Казахстан</a:t>
            </a: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(1)</a:t>
            </a:r>
          </a:p>
        </p:txBody>
      </p:sp>
      <p:sp>
        <p:nvSpPr>
          <p:cNvPr id="28" name="TextBox 22">
            <a:extLst>
              <a:ext uri="{FF2B5EF4-FFF2-40B4-BE49-F238E27FC236}">
                <a16:creationId xmlns:a16="http://schemas.microsoft.com/office/drawing/2014/main" xmlns="" id="{BF7AF329-4D25-4CA3-B276-50F0F31C5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850" y="5961063"/>
            <a:ext cx="12747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4572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Афганистан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(4)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1FDAC690-946F-48AD-9E9C-5CD8F808DF3F}"/>
              </a:ext>
            </a:extLst>
          </p:cNvPr>
          <p:cNvCxnSpPr/>
          <p:nvPr/>
        </p:nvCxnSpPr>
        <p:spPr>
          <a:xfrm>
            <a:off x="1603375" y="3959225"/>
            <a:ext cx="0" cy="160338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50EE42D6-A4FE-436A-8A90-DE69119930FF}"/>
              </a:ext>
            </a:extLst>
          </p:cNvPr>
          <p:cNvCxnSpPr/>
          <p:nvPr/>
        </p:nvCxnSpPr>
        <p:spPr>
          <a:xfrm flipH="1">
            <a:off x="1603375" y="4397375"/>
            <a:ext cx="0" cy="344488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0E3F34B7-6033-42E6-806E-7EBDFBF9A0B5}"/>
              </a:ext>
            </a:extLst>
          </p:cNvPr>
          <p:cNvCxnSpPr/>
          <p:nvPr/>
        </p:nvCxnSpPr>
        <p:spPr>
          <a:xfrm>
            <a:off x="1603375" y="5018088"/>
            <a:ext cx="0" cy="334962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6CBF568A-BC1D-410F-8BFE-91A4CCBAC0BF}"/>
              </a:ext>
            </a:extLst>
          </p:cNvPr>
          <p:cNvCxnSpPr/>
          <p:nvPr/>
        </p:nvCxnSpPr>
        <p:spPr>
          <a:xfrm>
            <a:off x="4572000" y="3775075"/>
            <a:ext cx="0" cy="344488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6142C1BB-2656-4415-B483-9ABF35A0BA53}"/>
              </a:ext>
            </a:extLst>
          </p:cNvPr>
          <p:cNvCxnSpPr/>
          <p:nvPr/>
        </p:nvCxnSpPr>
        <p:spPr>
          <a:xfrm flipH="1">
            <a:off x="4572000" y="4397375"/>
            <a:ext cx="0" cy="344488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2DE07B58-36A3-46D9-A1BD-53A3F9915858}"/>
              </a:ext>
            </a:extLst>
          </p:cNvPr>
          <p:cNvCxnSpPr/>
          <p:nvPr/>
        </p:nvCxnSpPr>
        <p:spPr>
          <a:xfrm>
            <a:off x="4572000" y="5018088"/>
            <a:ext cx="0" cy="334962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5CE58FF3-B379-48E4-A357-956002565132}"/>
              </a:ext>
            </a:extLst>
          </p:cNvPr>
          <p:cNvCxnSpPr/>
          <p:nvPr/>
        </p:nvCxnSpPr>
        <p:spPr>
          <a:xfrm>
            <a:off x="7689850" y="3973513"/>
            <a:ext cx="0" cy="160337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DE61EC58-BEAA-4610-957D-FBEDBF3A2515}"/>
              </a:ext>
            </a:extLst>
          </p:cNvPr>
          <p:cNvCxnSpPr/>
          <p:nvPr/>
        </p:nvCxnSpPr>
        <p:spPr>
          <a:xfrm>
            <a:off x="7689850" y="4410075"/>
            <a:ext cx="0" cy="346075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F99AF7B3-A63A-45DA-AEDC-A5F91A6C76A1}"/>
              </a:ext>
            </a:extLst>
          </p:cNvPr>
          <p:cNvCxnSpPr/>
          <p:nvPr/>
        </p:nvCxnSpPr>
        <p:spPr>
          <a:xfrm flipH="1">
            <a:off x="7689850" y="5032375"/>
            <a:ext cx="0" cy="334963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D1EFAAA-A32A-450D-B3C5-8B86B8330F83}"/>
              </a:ext>
            </a:extLst>
          </p:cNvPr>
          <p:cNvCxnSpPr/>
          <p:nvPr/>
        </p:nvCxnSpPr>
        <p:spPr>
          <a:xfrm>
            <a:off x="7689850" y="5643563"/>
            <a:ext cx="0" cy="31750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1298338-9410-48E4-B21B-922E5B19C262}"/>
              </a:ext>
            </a:extLst>
          </p:cNvPr>
          <p:cNvSpPr txBox="1"/>
          <p:nvPr/>
        </p:nvSpPr>
        <p:spPr>
          <a:xfrm>
            <a:off x="8423431" y="6550223"/>
            <a:ext cx="704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FFCD53-26A8-49BA-AEC9-8AECA9BC793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63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/>
          <p:nvPr/>
        </p:nvSpPr>
        <p:spPr>
          <a:xfrm>
            <a:off x="4572000" y="1515460"/>
            <a:ext cx="4482918" cy="39894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Нарын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Кыргызстан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/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800058" marR="0" lvl="1" indent="-35555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Коммуникации и СМИ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800058" marR="0" lvl="1" indent="-35555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Компьютерная наука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45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Хорог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Таджикистан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/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800058" marR="0" lvl="1" indent="-35555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Экономика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800058" marR="0" lvl="1" indent="-35555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Науки о Земле и окружающей среде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Текели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Казахстан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/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800058" marR="0" lvl="1" indent="-35555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Бизнес и управление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800058" marR="0" lvl="1" indent="-35555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Инженерно-технические науки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45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45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800058" marR="0" lvl="1" indent="-35555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▪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Shape 821"/>
          <p:cNvSpPr txBox="1"/>
          <p:nvPr/>
        </p:nvSpPr>
        <p:spPr>
          <a:xfrm>
            <a:off x="8716474" y="6550223"/>
            <a:ext cx="415064" cy="30777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6</a:t>
            </a:fld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Shape 822"/>
          <p:cNvSpPr txBox="1"/>
          <p:nvPr/>
        </p:nvSpPr>
        <p:spPr>
          <a:xfrm>
            <a:off x="0" y="264337"/>
            <a:ext cx="9144000" cy="741081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Школа гуманитарных и точных наук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EB4B08C-CFA6-428E-9ACA-CFE6C73F42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21141"/>
            <a:ext cx="4376630" cy="36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7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08BA6CE-8586-40A9-9671-280D2CF25F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95228"/>
            <a:ext cx="9144000" cy="38627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40BD1B-5CFB-4AC5-BE60-D24860488C40}"/>
              </a:ext>
            </a:extLst>
          </p:cNvPr>
          <p:cNvSpPr txBox="1"/>
          <p:nvPr/>
        </p:nvSpPr>
        <p:spPr>
          <a:xfrm>
            <a:off x="1883391" y="1451979"/>
            <a:ext cx="6346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82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%</a:t>
            </a:r>
            <a:r>
              <a:rPr kumimoji="0" lang="ru-RU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 - </a:t>
            </a:r>
            <a:r>
              <a:rPr lang="ru-RU" sz="2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представители стран Центральной Азии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18%</a:t>
            </a:r>
            <a:r>
              <a:rPr kumimoji="0" lang="ru-RU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 - </a:t>
            </a:r>
            <a:r>
              <a:rPr lang="ru-RU" sz="2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представители Афганистана,</a:t>
            </a:r>
            <a:r>
              <a:rPr lang="en-US" sz="2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Пакистана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51">
            <a:extLst>
              <a:ext uri="{FF2B5EF4-FFF2-40B4-BE49-F238E27FC236}">
                <a16:creationId xmlns:a16="http://schemas.microsoft.com/office/drawing/2014/main" xmlns="" id="{C81FE050-E19F-4F43-8A7A-4F495E6B5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9663" y="6550025"/>
            <a:ext cx="414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FF31E-45E8-4D99-B0E5-62B859C3CED1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xmlns="" id="{2E764F4E-D5B2-46FE-9E7F-F7DC7F62867B}"/>
              </a:ext>
            </a:extLst>
          </p:cNvPr>
          <p:cNvSpPr txBox="1">
            <a:spLocks/>
          </p:cNvSpPr>
          <p:nvPr/>
        </p:nvSpPr>
        <p:spPr bwMode="auto">
          <a:xfrm>
            <a:off x="0" y="402389"/>
            <a:ext cx="91440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2400" kern="0" dirty="0">
                <a:solidFill>
                  <a:prstClr val="black"/>
                </a:solidFill>
                <a:latin typeface="Arial" panose="020B0604020202020204" pitchFamily="34" charset="0"/>
              </a:rPr>
              <a:t>Студенты УЦА</a:t>
            </a:r>
            <a:endParaRPr lang="en-US" altLang="en-US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92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8837B1F-4FA9-43B1-A778-C716248CAAB7}"/>
              </a:ext>
            </a:extLst>
          </p:cNvPr>
          <p:cNvSpPr txBox="1"/>
          <p:nvPr/>
        </p:nvSpPr>
        <p:spPr>
          <a:xfrm>
            <a:off x="5239026" y="1599567"/>
            <a:ext cx="28147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2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Соотношение по половому признаку</a:t>
            </a:r>
            <a:endParaRPr lang="en-US" sz="22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50%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женщины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мужчины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B5CB14-7A1A-4659-BD92-A01BD45489D6}"/>
              </a:ext>
            </a:extLst>
          </p:cNvPr>
          <p:cNvSpPr txBox="1"/>
          <p:nvPr/>
        </p:nvSpPr>
        <p:spPr>
          <a:xfrm>
            <a:off x="5220847" y="3564691"/>
            <a:ext cx="36001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2200" b="0" dirty="0">
                <a:latin typeface="Arial" panose="020B0604020202020204" pitchFamily="34" charset="0"/>
                <a:cs typeface="Arial" panose="020B0604020202020204" pitchFamily="34" charset="0"/>
              </a:rPr>
              <a:t>Соотношение по географическим районам</a:t>
            </a:r>
            <a:endParaRPr lang="en-US" sz="2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33%</a:t>
            </a:r>
            <a:r>
              <a:rPr kumimoji="0" lang="ru-RU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lang="ru-RU" sz="2200" b="0" dirty="0">
                <a:latin typeface="Arial" panose="020B0604020202020204" pitchFamily="34" charset="0"/>
                <a:cs typeface="Arial" panose="020B0604020202020204" pitchFamily="34" charset="0"/>
              </a:rPr>
              <a:t>представители крупных городов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2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67%</a:t>
            </a:r>
            <a:r>
              <a:rPr kumimoji="0" lang="ru-RU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lang="ru-RU" sz="2200" b="0" dirty="0">
                <a:latin typeface="Arial" panose="020B0604020202020204" pitchFamily="34" charset="0"/>
                <a:cs typeface="Arial" panose="020B0604020202020204" pitchFamily="34" charset="0"/>
              </a:rPr>
              <a:t>представители малых городов и сельской местности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886A467-54B4-4119-8210-87C3B504CF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23122"/>
            <a:ext cx="4572000" cy="579611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xmlns="" id="{E003FF12-BF3B-409E-AFD8-A17421A8CEA0}"/>
              </a:ext>
            </a:extLst>
          </p:cNvPr>
          <p:cNvSpPr txBox="1">
            <a:spLocks/>
          </p:cNvSpPr>
          <p:nvPr/>
        </p:nvSpPr>
        <p:spPr bwMode="auto">
          <a:xfrm>
            <a:off x="0" y="402389"/>
            <a:ext cx="91440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2400" kern="0" dirty="0">
                <a:solidFill>
                  <a:prstClr val="black"/>
                </a:solidFill>
                <a:latin typeface="Arial" panose="020B0604020202020204" pitchFamily="34" charset="0"/>
              </a:rPr>
              <a:t>Студенты УЦА </a:t>
            </a:r>
            <a:endParaRPr lang="en-US" altLang="en-US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51">
            <a:extLst>
              <a:ext uri="{FF2B5EF4-FFF2-40B4-BE49-F238E27FC236}">
                <a16:creationId xmlns:a16="http://schemas.microsoft.com/office/drawing/2014/main" xmlns="" id="{E60FD541-352B-4B3C-ADAA-75E6A471E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9663" y="6550025"/>
            <a:ext cx="414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201F3D20-FE05-4DB4-BDF3-03FCCF0E5CEC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algn="r"/>
              <a:t>8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4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E5A56759-35B4-44E8-8010-42107B496C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133061"/>
            <a:ext cx="9144001" cy="561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1">
            <a:extLst>
              <a:ext uri="{FF2B5EF4-FFF2-40B4-BE49-F238E27FC236}">
                <a16:creationId xmlns:a16="http://schemas.microsoft.com/office/drawing/2014/main" xmlns="" id="{CBDAFABC-DDD1-4E04-A084-538BAE704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9343" y="6519545"/>
            <a:ext cx="414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D376D-BCF7-425E-BCF7-55DCCF1EEFE3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xmlns="" id="{4B32CDF1-70AE-4EE8-95D4-52E4C2340D6C}"/>
              </a:ext>
            </a:extLst>
          </p:cNvPr>
          <p:cNvSpPr txBox="1">
            <a:spLocks/>
          </p:cNvSpPr>
          <p:nvPr/>
        </p:nvSpPr>
        <p:spPr bwMode="auto">
          <a:xfrm>
            <a:off x="0" y="402389"/>
            <a:ext cx="91440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Учебный корпус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514948"/>
      </p:ext>
    </p:extLst>
  </p:cSld>
  <p:clrMapOvr>
    <a:masterClrMapping/>
  </p:clrMapOvr>
</p:sld>
</file>

<file path=ppt/theme/theme1.xml><?xml version="1.0" encoding="utf-8"?>
<a:theme xmlns:a="http://schemas.openxmlformats.org/drawingml/2006/main" name="1 - English Cover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 - Russian Cover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KDN U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24067</TotalTime>
  <Words>482</Words>
  <Application>Microsoft Office PowerPoint</Application>
  <PresentationFormat>Экран (4:3)</PresentationFormat>
  <Paragraphs>160</Paragraphs>
  <Slides>37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37</vt:i4>
      </vt:variant>
    </vt:vector>
  </HeadingPairs>
  <TitlesOfParts>
    <vt:vector size="51" baseType="lpstr">
      <vt:lpstr>ＭＳ Ｐゴシック</vt:lpstr>
      <vt:lpstr>ＭＳ Ｐゴシック</vt:lpstr>
      <vt:lpstr>Arial</vt:lpstr>
      <vt:lpstr>Arial Bold</vt:lpstr>
      <vt:lpstr>Calibri</vt:lpstr>
      <vt:lpstr>Calibri Light</vt:lpstr>
      <vt:lpstr>Georgia</vt:lpstr>
      <vt:lpstr>Noto Sans Symbols</vt:lpstr>
      <vt:lpstr>Tahoma</vt:lpstr>
      <vt:lpstr>Times New Roman</vt:lpstr>
      <vt:lpstr>Wingdings</vt:lpstr>
      <vt:lpstr>1 - English Cover</vt:lpstr>
      <vt:lpstr>1 - Russian Cover</vt:lpstr>
      <vt:lpstr>AKDN UCA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Управление ТН (BMS)</vt:lpstr>
      <vt:lpstr>Управление ТН (BMS)</vt:lpstr>
      <vt:lpstr>Презентация PowerPoint</vt:lpstr>
      <vt:lpstr>Спасибо за внимание!!!</vt:lpstr>
    </vt:vector>
  </TitlesOfParts>
  <Company>University of Central Asia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Central Asia</dc:title>
  <dc:creator>Brian Mau</dc:creator>
  <cp:lastModifiedBy>user</cp:lastModifiedBy>
  <cp:revision>1281</cp:revision>
  <cp:lastPrinted>2019-04-12T18:44:55Z</cp:lastPrinted>
  <dcterms:created xsi:type="dcterms:W3CDTF">2006-09-05T09:12:25Z</dcterms:created>
  <dcterms:modified xsi:type="dcterms:W3CDTF">2020-01-17T06:38:53Z</dcterms:modified>
</cp:coreProperties>
</file>