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71" r:id="rId4"/>
    <p:sldId id="263" r:id="rId5"/>
    <p:sldId id="264" r:id="rId6"/>
    <p:sldId id="267" r:id="rId7"/>
    <p:sldId id="265" r:id="rId8"/>
    <p:sldId id="266" r:id="rId9"/>
    <p:sldId id="272" r:id="rId10"/>
    <p:sldId id="275" r:id="rId11"/>
    <p:sldId id="260" r:id="rId12"/>
    <p:sldId id="287" r:id="rId13"/>
    <p:sldId id="268" r:id="rId14"/>
    <p:sldId id="273" r:id="rId15"/>
    <p:sldId id="269" r:id="rId16"/>
    <p:sldId id="274" r:id="rId17"/>
    <p:sldId id="276" r:id="rId18"/>
    <p:sldId id="27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6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2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5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2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4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6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99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3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uft.edu.ua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93686"/>
            <a:ext cx="12192000" cy="1262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cap="none" dirty="0" smtClean="0"/>
              <a:t>ВОПРОСЫ ПРОЕКТИРОВАНИЯ ИНЖЕНЕРНОГО ОБОРУДОВАНИЯ В ЭНЕРГОЭФФЕКТИВНЫХ ЗДАНИЯХ</a:t>
            </a:r>
            <a:endParaRPr lang="ru-RU" sz="44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8123" y="3223912"/>
            <a:ext cx="9260414" cy="1747378"/>
          </a:xfrm>
        </p:spPr>
        <p:txBody>
          <a:bodyPr>
            <a:normAutofit fontScale="92500"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tabLst>
                <a:tab pos="2971800" algn="ctr"/>
                <a:tab pos="5943600" algn="r"/>
              </a:tabLst>
            </a:pPr>
            <a:r>
              <a:rPr lang="uk-UA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к.т.н</a:t>
            </a:r>
            <a:r>
              <a:rPr lang="uk-U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доц., член-кор. 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Международной Академии холода</a:t>
            </a:r>
            <a:r>
              <a:rPr lang="uk-U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доцент 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Национального университета пищевых технологий</a:t>
            </a:r>
            <a:r>
              <a:rPr lang="uk-U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tabLst>
                <a:tab pos="2971800" algn="ctr"/>
                <a:tab pos="5943600" algn="r"/>
              </a:tabLst>
            </a:pP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</a:t>
            </a:r>
            <a:r>
              <a:rPr lang="ru-RU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энергоэфективных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 ОВК </a:t>
            </a:r>
            <a:r>
              <a:rPr lang="uk-U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uk-UA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Архиматика</a:t>
            </a:r>
            <a:r>
              <a:rPr lang="uk-U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», консультант, </a:t>
            </a:r>
            <a:r>
              <a:rPr lang="ru-RU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энергоаудитор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ООО «Центр </a:t>
            </a:r>
            <a:r>
              <a:rPr lang="ru-RU" sz="20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ресурсоэффективного</a:t>
            </a:r>
            <a:r>
              <a:rPr lang="ru-RU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производства</a:t>
            </a:r>
            <a:r>
              <a:rPr lang="uk-UA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cap="none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Пилипенко Алексей Юрьевич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220575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МЕЖДУНАРОДНЫЙ СЕМИНАР-ПРАКТИКУМ 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«ИННОВАЦИИ ДЛЯ ЭНЕРГОЭФФЕКТИВНЫХ ЗДАНИЙ: СОВРЕМЕННЫЕ ПРАКТИКИ ЗА РУБЕЖОМ И В КЫРГЫЗСТАНЕ»</a:t>
            </a:r>
            <a:endParaRPr lang="ru-RU" alt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Ош, Бишкек</a:t>
            </a: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Кыргызстан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29, 31 октября </a:t>
            </a:r>
            <a:r>
              <a:rPr lang="ru-RU" alt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2019 </a:t>
            </a: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года</a:t>
            </a:r>
            <a:endParaRPr lang="ru-RU" alt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9" y="5239136"/>
            <a:ext cx="1385161" cy="1428952"/>
          </a:xfrm>
          <a:prstGeom prst="rect">
            <a:avLst/>
          </a:prstGeom>
        </p:spPr>
      </p:pic>
      <p:pic>
        <p:nvPicPr>
          <p:cNvPr id="12" name="Рисунок 20" descr="Logo UCPC_out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4206" y="5409111"/>
            <a:ext cx="1088999" cy="10889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5562" r="31121" b="14174"/>
          <a:stretch/>
        </p:blipFill>
        <p:spPr>
          <a:xfrm>
            <a:off x="2028453" y="5536792"/>
            <a:ext cx="1139340" cy="9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158" y="0"/>
            <a:ext cx="487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Пример системы с «</a:t>
            </a:r>
            <a:r>
              <a:rPr lang="ru-RU" sz="2400" u="sng" dirty="0" err="1" smtClean="0"/>
              <a:t>фрикулингом</a:t>
            </a:r>
            <a:r>
              <a:rPr lang="ru-RU" sz="2400" u="sng" dirty="0" smtClean="0"/>
              <a:t>»</a:t>
            </a:r>
            <a:endParaRPr lang="uk-UA" sz="24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7614"/>
            <a:ext cx="12192001" cy="264113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153" y="4419246"/>
            <a:ext cx="1854926" cy="170441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939850" y="804089"/>
            <a:ext cx="3169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Сухой охладитель подлежит перепроверки на режим работы теплообменника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фрикулинга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939850" y="2281417"/>
            <a:ext cx="1584960" cy="2514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899976" y="3907614"/>
            <a:ext cx="1854926" cy="106027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913232" y="2850361"/>
            <a:ext cx="316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Теплообменник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фрикулинга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310470" y="3326184"/>
            <a:ext cx="4162971" cy="1093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27" y="698165"/>
            <a:ext cx="7000875" cy="2867025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8914804" y="2142760"/>
            <a:ext cx="740229" cy="334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310470" y="2309794"/>
            <a:ext cx="4570861" cy="10163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err="1" smtClean="0"/>
              <a:t>Чиллера</a:t>
            </a:r>
            <a:r>
              <a:rPr lang="ru-RU" sz="2400" u="sng" dirty="0" smtClean="0"/>
              <a:t> с </a:t>
            </a:r>
            <a:r>
              <a:rPr lang="ru-RU" sz="2400" u="sng" dirty="0" smtClean="0"/>
              <a:t>частичной рекуперацией </a:t>
            </a:r>
            <a:r>
              <a:rPr lang="ru-RU" sz="2400" u="sng" dirty="0" smtClean="0"/>
              <a:t>теплоты</a:t>
            </a:r>
            <a:endParaRPr lang="uk-UA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080796" y="1180454"/>
            <a:ext cx="3884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Целесообразность установки определяется возможностью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дальнейшего использования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нагретой воды.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92" y="3429890"/>
            <a:ext cx="4438030" cy="31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news_11_10_clivet_a.gif"/>
          <p:cNvPicPr>
            <a:picLocks noChangeAspect="1"/>
          </p:cNvPicPr>
          <p:nvPr/>
        </p:nvPicPr>
        <p:blipFill>
          <a:blip r:embed="rId3" cstate="print"/>
          <a:srcRect b="14000"/>
          <a:stretch>
            <a:fillRect/>
          </a:stretch>
        </p:blipFill>
        <p:spPr>
          <a:xfrm>
            <a:off x="925707" y="552029"/>
            <a:ext cx="5686448" cy="278749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31580" y="4667212"/>
            <a:ext cx="238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ГВП с температурой воды до 80°С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err="1" smtClean="0"/>
              <a:t>Чиллера</a:t>
            </a:r>
            <a:r>
              <a:rPr lang="ru-RU" sz="2400" u="sng" dirty="0" smtClean="0"/>
              <a:t> с </a:t>
            </a:r>
            <a:r>
              <a:rPr lang="ru-RU" sz="2400" u="sng" dirty="0" smtClean="0"/>
              <a:t>полной рекуперацией </a:t>
            </a:r>
            <a:r>
              <a:rPr lang="ru-RU" sz="2400" u="sng" dirty="0" smtClean="0"/>
              <a:t>теплоты</a:t>
            </a:r>
            <a:endParaRPr lang="uk-UA" sz="2400" u="sng" dirty="0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61" y="3172269"/>
            <a:ext cx="4168075" cy="347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1172" t="13541" r="17578" b="11458"/>
          <a:stretch>
            <a:fillRect/>
          </a:stretch>
        </p:blipFill>
        <p:spPr bwMode="auto">
          <a:xfrm>
            <a:off x="221591" y="461665"/>
            <a:ext cx="7644665" cy="45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42458" y="1088967"/>
            <a:ext cx="3898669" cy="1500982"/>
            <a:chOff x="2025" y="1213"/>
            <a:chExt cx="3028" cy="1299"/>
          </a:xfrm>
        </p:grpSpPr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208" y="1489"/>
              <a:ext cx="1" cy="1018"/>
            </a:xfrm>
            <a:prstGeom prst="line">
              <a:avLst/>
            </a:prstGeom>
            <a:noFill/>
            <a:ln w="28440">
              <a:solidFill>
                <a:srgbClr val="33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2208" y="2508"/>
              <a:ext cx="1584" cy="1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3792" y="2508"/>
              <a:ext cx="96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2208" y="1489"/>
              <a:ext cx="2736" cy="1"/>
            </a:xfrm>
            <a:prstGeom prst="line">
              <a:avLst/>
            </a:prstGeom>
            <a:noFill/>
            <a:ln w="28440">
              <a:solidFill>
                <a:srgbClr val="FF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27"/>
            <p:cNvSpPr>
              <a:spLocks noChangeShapeType="1"/>
            </p:cNvSpPr>
            <p:nvPr/>
          </p:nvSpPr>
          <p:spPr bwMode="auto">
            <a:xfrm flipV="1">
              <a:off x="3888" y="1484"/>
              <a:ext cx="1056" cy="1028"/>
            </a:xfrm>
            <a:prstGeom prst="line">
              <a:avLst/>
            </a:prstGeom>
            <a:noFill/>
            <a:ln w="28440">
              <a:solidFill>
                <a:srgbClr val="00CC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Oval 36"/>
            <p:cNvSpPr>
              <a:spLocks noChangeArrowheads="1"/>
            </p:cNvSpPr>
            <p:nvPr/>
          </p:nvSpPr>
          <p:spPr bwMode="auto">
            <a:xfrm>
              <a:off x="2025" y="1213"/>
              <a:ext cx="3028" cy="594"/>
            </a:xfrm>
            <a:prstGeom prst="ellipse">
              <a:avLst/>
            </a:prstGeom>
            <a:noFill/>
            <a:ln w="28440">
              <a:solidFill>
                <a:srgbClr val="FF000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" name="Oval 36"/>
          <p:cNvSpPr>
            <a:spLocks noChangeArrowheads="1"/>
          </p:cNvSpPr>
          <p:nvPr/>
        </p:nvSpPr>
        <p:spPr bwMode="auto">
          <a:xfrm rot="5400000">
            <a:off x="9476839" y="4555045"/>
            <a:ext cx="1744916" cy="89767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414822" y="1799623"/>
            <a:ext cx="1680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воды от 30°С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 50°С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523" y="5264994"/>
            <a:ext cx="6550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системы ГВП необходимо устанавливать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промежуточный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теплообменник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запрещен прямой нагрев хладоном воды в системе ГВП).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267796" y="1496291"/>
            <a:ext cx="3857106" cy="330015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29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Пример использования </a:t>
            </a:r>
            <a:r>
              <a:rPr lang="ru-RU" sz="2400" u="sng" dirty="0" err="1" smtClean="0"/>
              <a:t>чиллера</a:t>
            </a:r>
            <a:r>
              <a:rPr lang="ru-RU" sz="2400" u="sng" dirty="0" smtClean="0"/>
              <a:t> с частичной рекуперацией теплоты</a:t>
            </a:r>
            <a:endParaRPr lang="uk-UA" sz="2400" u="sng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57" y="586356"/>
            <a:ext cx="11156252" cy="59832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22370" y="5083651"/>
            <a:ext cx="827314" cy="1136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216535" y="5851045"/>
            <a:ext cx="272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Нагрузка ГВП = 625 кВт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41" y="1226536"/>
            <a:ext cx="239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Потребитель холода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75917" y="3008412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Сброс тепла на градирню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6360" y="3845352"/>
            <a:ext cx="413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хладоснабжение ТРЦ установлено 2 стандартных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чиллера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1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чиллер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 рекуперацией теплоты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045" y="5185290"/>
            <a:ext cx="505097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Недостаток.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переходе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чиллера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режим работы с рекуперацией теплоты из-за увеличения степени сжатия в компрессоре происходит уменьшение холодопроизводительности</a:t>
            </a:r>
            <a:endParaRPr lang="uk-U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463934" y="1352599"/>
            <a:ext cx="673332" cy="285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я со стрелкой 17"/>
          <p:cNvCxnSpPr>
            <a:endCxn id="16" idx="5"/>
          </p:cNvCxnSpPr>
          <p:nvPr/>
        </p:nvCxnSpPr>
        <p:spPr>
          <a:xfrm flipH="1" flipV="1">
            <a:off x="5038659" y="1595868"/>
            <a:ext cx="2816868" cy="39493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7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7677"/>
          <a:stretch/>
        </p:blipFill>
        <p:spPr>
          <a:xfrm>
            <a:off x="1492209" y="461665"/>
            <a:ext cx="8545965" cy="6234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Пример использования </a:t>
            </a:r>
            <a:r>
              <a:rPr lang="ru-RU" sz="2400" u="sng" dirty="0" err="1" smtClean="0"/>
              <a:t>чиллера</a:t>
            </a:r>
            <a:r>
              <a:rPr lang="ru-RU" sz="2400" u="sng" dirty="0" smtClean="0"/>
              <a:t> с частичной рекуперацией теплоты</a:t>
            </a:r>
            <a:endParaRPr lang="uk-UA" sz="2400" u="sng" dirty="0"/>
          </a:p>
        </p:txBody>
      </p:sp>
    </p:spTree>
    <p:extLst>
      <p:ext uri="{BB962C8B-B14F-4D97-AF65-F5344CB8AC3E}">
        <p14:creationId xmlns:p14="http://schemas.microsoft.com/office/powerpoint/2010/main" val="3343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73" y="569729"/>
            <a:ext cx="11288498" cy="61220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4078" y="0"/>
            <a:ext cx="905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Пример </a:t>
            </a:r>
            <a:r>
              <a:rPr lang="ru-RU" sz="2400" u="sng" dirty="0"/>
              <a:t>использования </a:t>
            </a:r>
            <a:r>
              <a:rPr lang="ru-RU" sz="2400" u="sng" dirty="0" err="1"/>
              <a:t>чиллера</a:t>
            </a:r>
            <a:r>
              <a:rPr lang="ru-RU" sz="2400" u="sng" dirty="0"/>
              <a:t> с </a:t>
            </a:r>
            <a:r>
              <a:rPr lang="ru-RU" sz="2400" u="sng" dirty="0" smtClean="0"/>
              <a:t>полной </a:t>
            </a:r>
            <a:r>
              <a:rPr lang="ru-RU" sz="2400" u="sng" dirty="0"/>
              <a:t>рекуперацией теплоты</a:t>
            </a:r>
            <a:endParaRPr lang="uk-UA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476304" y="569729"/>
            <a:ext cx="3279167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 трубная система</a:t>
            </a:r>
            <a:endParaRPr lang="uk-U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2490651"/>
            <a:ext cx="1953491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Одновременное производство тепла и холода</a:t>
            </a:r>
            <a:endParaRPr lang="uk-UA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01295"/>
            <a:ext cx="2020388" cy="23083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поддержания высоких температур </a:t>
            </a: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теплоносителя при температуре воздуха на улице ≤ -10°С</a:t>
            </a:r>
            <a:endParaRPr lang="uk-UA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16531" y="3624349"/>
            <a:ext cx="997527" cy="1862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1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0" y="453582"/>
            <a:ext cx="8671289" cy="5664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078" y="0"/>
            <a:ext cx="905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Пример </a:t>
            </a:r>
            <a:r>
              <a:rPr lang="ru-RU" sz="2400" u="sng" dirty="0"/>
              <a:t>использования </a:t>
            </a:r>
            <a:r>
              <a:rPr lang="ru-RU" sz="2400" u="sng" dirty="0" err="1"/>
              <a:t>чиллера</a:t>
            </a:r>
            <a:r>
              <a:rPr lang="ru-RU" sz="2400" u="sng" dirty="0"/>
              <a:t> с </a:t>
            </a:r>
            <a:r>
              <a:rPr lang="ru-RU" sz="2400" u="sng" dirty="0" smtClean="0"/>
              <a:t>полной </a:t>
            </a:r>
            <a:r>
              <a:rPr lang="ru-RU" sz="2400" u="sng" dirty="0"/>
              <a:t>рекуперацией теплоты</a:t>
            </a:r>
            <a:endParaRPr lang="uk-UA" sz="2400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39" y="3459994"/>
            <a:ext cx="7298575" cy="32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48" r="9346"/>
          <a:stretch/>
        </p:blipFill>
        <p:spPr>
          <a:xfrm>
            <a:off x="487554" y="2524350"/>
            <a:ext cx="10450285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4078" y="0"/>
            <a:ext cx="9053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Пример </a:t>
            </a:r>
            <a:r>
              <a:rPr lang="ru-RU" sz="2400" u="sng" dirty="0"/>
              <a:t>использования </a:t>
            </a:r>
            <a:r>
              <a:rPr lang="ru-RU" sz="2400" u="sng" dirty="0" err="1"/>
              <a:t>чиллера</a:t>
            </a:r>
            <a:r>
              <a:rPr lang="ru-RU" sz="2400" u="sng" dirty="0"/>
              <a:t> с </a:t>
            </a:r>
            <a:r>
              <a:rPr lang="ru-RU" sz="2400" u="sng" dirty="0" smtClean="0"/>
              <a:t>полной </a:t>
            </a:r>
            <a:r>
              <a:rPr lang="ru-RU" sz="2400" u="sng" dirty="0"/>
              <a:t>рекуперацией теплоты</a:t>
            </a:r>
            <a:endParaRPr lang="uk-UA" sz="2400" u="sng" dirty="0"/>
          </a:p>
        </p:txBody>
      </p:sp>
      <p:sp>
        <p:nvSpPr>
          <p:cNvPr id="5" name="Овал 4"/>
          <p:cNvSpPr/>
          <p:nvPr/>
        </p:nvSpPr>
        <p:spPr>
          <a:xfrm>
            <a:off x="1480330" y="2693862"/>
            <a:ext cx="2821577" cy="373739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665402" y="972589"/>
            <a:ext cx="316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Реверсивные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чиллера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рассчитанные подключенные на работу в реверсном режиме как ТН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72514" y="2138055"/>
            <a:ext cx="0" cy="11918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797110" y="4339934"/>
            <a:ext cx="239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 холода</a:t>
            </a:r>
            <a:endParaRPr lang="uk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32569" y="2524350"/>
            <a:ext cx="158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системы хоз. водопровода</a:t>
            </a:r>
            <a:endParaRPr lang="uk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>
            <a:stCxn id="12" idx="2"/>
          </p:cNvCxnSpPr>
          <p:nvPr/>
        </p:nvCxnSpPr>
        <p:spPr>
          <a:xfrm flipH="1">
            <a:off x="10803265" y="3447680"/>
            <a:ext cx="221217" cy="91907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232570" y="5549439"/>
            <a:ext cx="158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системе ГВП</a:t>
            </a:r>
            <a:endParaRPr lang="uk-U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16" idx="0"/>
          </p:cNvCxnSpPr>
          <p:nvPr/>
        </p:nvCxnSpPr>
        <p:spPr>
          <a:xfrm flipH="1" flipV="1">
            <a:off x="10803265" y="4891097"/>
            <a:ext cx="221218" cy="6583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832" y="461665"/>
            <a:ext cx="6714573" cy="21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158" y="0"/>
            <a:ext cx="44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Кольцевая </a:t>
            </a:r>
            <a:r>
              <a:rPr lang="ru-RU" sz="2400" u="sng" dirty="0" err="1" smtClean="0"/>
              <a:t>теплонасосная</a:t>
            </a:r>
            <a:r>
              <a:rPr lang="ru-RU" sz="2400" u="sng" dirty="0" smtClean="0"/>
              <a:t> схема</a:t>
            </a:r>
            <a:endParaRPr lang="uk-UA" sz="2400" u="sng" dirty="0"/>
          </a:p>
        </p:txBody>
      </p:sp>
      <p:pic>
        <p:nvPicPr>
          <p:cNvPr id="12290" name="Picture 2" descr="https://www.abok.ru/for_spec/articles/16/3254/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8" y="896265"/>
            <a:ext cx="57626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8322" y="711403"/>
            <a:ext cx="5830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Кольцевая схема объединяет местные реверсивные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чиллера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(тепловые насосы) по контуру охлаждаемой воды в градирне.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1079" y="2017477"/>
            <a:ext cx="59080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системы тепло-хладоснабжения потребителей.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сплит-систем на фасаде здания.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и протяженности магистралей теплоснабжения и хладоснабжения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Значительная экономия энергоресурсов в переходной период.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низкопотенциальных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источников тепловой энергии для отопления и ГВС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Гибкость системы при проектировании и монтаже, не требует установки всех «тепловых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насоосов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до ее пуска.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использовать ночной тариф при зональной тарификации оплаты электроэнергии за счет аккумулирования тепла/холода циркуляционной водой.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каппиталозатраты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проектировании и монтаже.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861" y="5673920"/>
            <a:ext cx="5830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Условные недостатки</a:t>
            </a:r>
            <a:r>
              <a:rPr lang="ru-RU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Значительное количество мелких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хладоновых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9" y="461665"/>
            <a:ext cx="9598491" cy="62925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68158" y="0"/>
            <a:ext cx="44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Кольцевая </a:t>
            </a:r>
            <a:r>
              <a:rPr lang="ru-RU" sz="2400" u="sng" dirty="0" err="1" smtClean="0"/>
              <a:t>теплонасосная</a:t>
            </a:r>
            <a:r>
              <a:rPr lang="ru-RU" sz="2400" u="sng" dirty="0" smtClean="0"/>
              <a:t> схема</a:t>
            </a:r>
            <a:endParaRPr lang="uk-UA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9808693" y="1842855"/>
            <a:ext cx="2244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Украине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реализовано несколько объектов.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них: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ЦУМ,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очередь        Рев Гоше (Ашан)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9940" y="198383"/>
            <a:ext cx="53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err="1" smtClean="0"/>
              <a:t>Энергосертификация</a:t>
            </a:r>
            <a:r>
              <a:rPr lang="ru-RU" sz="2400" u="sng" dirty="0" smtClean="0"/>
              <a:t> </a:t>
            </a:r>
            <a:r>
              <a:rPr lang="ru-RU" sz="2400" u="sng" dirty="0" smtClean="0"/>
              <a:t>зданий в Украине</a:t>
            </a:r>
            <a:endParaRPr lang="uk-UA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086349" y="1326553"/>
            <a:ext cx="6962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теплотехнических показателей ограждающих конструкций зданий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Установка приборов учета и регулирования потребления энергетических ресурсов;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автоматизированных систем мониторинга и управления инженерными системами;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энергетической эффективности инженерных систем здания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возобновляемых и/или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альтернативных источников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 использованием инженерных систем здания);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системы аккумуляционного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электронагрева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часы минимальной нагрузки электрической системы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.*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1050" y="6118338"/>
            <a:ext cx="745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*Новий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освітній простір. Енергоефективність / Інформаційний посібник. 1 липня 2019.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www.dfrr.minregion.gov.ua)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клас енергоефективності інженерних систе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988" r="3617" b="8760"/>
          <a:stretch/>
        </p:blipFill>
        <p:spPr bwMode="auto">
          <a:xfrm>
            <a:off x="291985" y="723258"/>
            <a:ext cx="4229100" cy="56566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5125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Тепловые насосы</a:t>
            </a:r>
            <a:endParaRPr lang="uk-UA" sz="2400" u="sng" dirty="0"/>
          </a:p>
        </p:txBody>
      </p:sp>
      <p:pic>
        <p:nvPicPr>
          <p:cNvPr id="4" name="Picture 2" descr="Картинки по запросу принцип работы теплового насос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09" y="713530"/>
            <a:ext cx="4193161" cy="29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принцип работы теплового насо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35" y="4437227"/>
            <a:ext cx="3210734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Картинки по запросу принцип работы теплового насо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1" y="3374726"/>
            <a:ext cx="3361904" cy="212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1333" y="5989767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Б В.2.5-44:2010 </a:t>
            </a:r>
            <a:endParaRPr lang="uk-UA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865" y="841466"/>
            <a:ext cx="288253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Использованный воздух системы (ПВУ, </a:t>
            </a:r>
            <a:r>
              <a:rPr lang="ru-RU" dirty="0"/>
              <a:t>м</a:t>
            </a:r>
            <a:r>
              <a:rPr lang="ru-RU" dirty="0" smtClean="0"/>
              <a:t>естные вытяжки), внешний воздух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31732" y="2572954"/>
            <a:ext cx="288253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Поверхностные или грунтовые воды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512437" y="3952434"/>
            <a:ext cx="2882536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Грунт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8731444" y="528864"/>
            <a:ext cx="2882536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Сточные воды</a:t>
            </a:r>
            <a:endParaRPr lang="uk-UA" dirty="0"/>
          </a:p>
        </p:txBody>
      </p:sp>
      <p:pic>
        <p:nvPicPr>
          <p:cNvPr id="21506" name="Picture 2" descr="Картинки по запросу тепловые насосы сточные вод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97" y="1011563"/>
            <a:ext cx="3729831" cy="23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Картинки по запросу тепловые насосы аккумуляторы ль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24" y="4435755"/>
            <a:ext cx="3619004" cy="22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11593" y="3675435"/>
            <a:ext cx="2882536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Фазовый переход воды (лёд)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16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Тепловые насосы на поверхностных водах </a:t>
            </a:r>
            <a:endParaRPr lang="uk-UA" sz="2400" u="sng" dirty="0"/>
          </a:p>
        </p:txBody>
      </p:sp>
      <p:pic>
        <p:nvPicPr>
          <p:cNvPr id="20482" name="Picture 2" descr="Картинки по запросу тепловые насосы поверхностные в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56" y="3841020"/>
            <a:ext cx="4411844" cy="28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Картинки по запросу тепловые насосы поверхностные вод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0"/>
          <a:stretch/>
        </p:blipFill>
        <p:spPr bwMode="auto">
          <a:xfrm>
            <a:off x="462213" y="461665"/>
            <a:ext cx="3810529" cy="32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1632" y="549248"/>
            <a:ext cx="728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Преимущество: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Меньшие в сравнении с грунтовыми ТН капитальные затраты.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634" y="1552844"/>
            <a:ext cx="728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реализовать только с использованием промежуточного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хладоносителя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Высокие риски обмерзания теплообменных труб.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температурный потенциал (зимой макс. +4°С).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площадь водоема занята теплообменником.</a:t>
            </a:r>
            <a:endParaRPr lang="uk-U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300" y="3718272"/>
            <a:ext cx="755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Проточное исполнение технологически затрудненно большим количеством загрязнений.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Целесообразно реализовывать для коттеджной застройки.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1635" y="5197654"/>
            <a:ext cx="7280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проектирования.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площади теплообменной поверхности погруженной в воду.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Проблематично получить все разрешительные документы (экологический контроль, доступ до береговой линии)</a:t>
            </a:r>
            <a:endParaRPr lang="uk-UA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/>
              <a:t>Тепловые насосы на </a:t>
            </a:r>
            <a:r>
              <a:rPr lang="ru-RU" sz="2400" u="sng" dirty="0" smtClean="0"/>
              <a:t>грунтовых </a:t>
            </a:r>
            <a:r>
              <a:rPr lang="ru-RU" sz="2400" u="sng" dirty="0"/>
              <a:t>водах </a:t>
            </a:r>
            <a:endParaRPr lang="uk-UA" sz="2400" u="sng" dirty="0"/>
          </a:p>
        </p:txBody>
      </p:sp>
      <p:pic>
        <p:nvPicPr>
          <p:cNvPr id="19458" name="Picture 2" descr="Картинки по запросу тепловые насосы на грунтовых вод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5677"/>
          <a:stretch/>
        </p:blipFill>
        <p:spPr bwMode="auto">
          <a:xfrm>
            <a:off x="4188822" y="461665"/>
            <a:ext cx="3744687" cy="30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517277" y="3235373"/>
            <a:ext cx="115824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046508" y="1894684"/>
            <a:ext cx="264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Принимающая скважина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531079" y="1894685"/>
            <a:ext cx="23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Возвратная скважина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8113222" y="461665"/>
            <a:ext cx="3923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Минимальные капитальные затраты на весь комплекс в сравнении с геотермальными ТН.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 глубина и количество скважин.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поступающей из скважины воды от +8°С до +14°С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и большая удельная теплота источника тепла.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069" y="461664"/>
            <a:ext cx="3941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 риски образования льда в испарителе при максимальном снятии температуры (вода на выходе до +2°С)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стоячей грунтовой воды отбор тепла прекратиться.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Сложность реализации тепловых насосов большой производительности (расход воды, загрязнение теплообменника).</a:t>
            </a:r>
            <a:endParaRPr lang="uk-U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236" y="4620368"/>
            <a:ext cx="11735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проектирования.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определение дебета/кредита скважин и сравнение с необходимыми расчетными расходами воды через испаритель.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температуры воды, направления её подземного течения, агрессивности и загрязненности.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использования тонких фильтров перед испарителем или использования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кожухотрубного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испарителя.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Проблематично получить все разрешительные документы (экологический и санитарный контроль)</a:t>
            </a:r>
            <a:endParaRPr lang="uk-UA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Картинки по запросу гринстайл тепловые насос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3" t="23183" r="20704" b="4912"/>
          <a:stretch/>
        </p:blipFill>
        <p:spPr bwMode="auto">
          <a:xfrm>
            <a:off x="4730803" y="3510061"/>
            <a:ext cx="1070323" cy="11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Картинки по запросу гринстайл тепловые насос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144" r="10384" b="-144"/>
          <a:stretch/>
        </p:blipFill>
        <p:spPr bwMode="auto">
          <a:xfrm>
            <a:off x="6208336" y="3510061"/>
            <a:ext cx="1245464" cy="11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23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7494" y="0"/>
            <a:ext cx="3993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Грунтовые тепловые насосы</a:t>
            </a:r>
            <a:endParaRPr lang="uk-UA" sz="2400" u="sng" dirty="0"/>
          </a:p>
        </p:txBody>
      </p:sp>
      <p:pic>
        <p:nvPicPr>
          <p:cNvPr id="18440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41" y="605661"/>
            <a:ext cx="5128924" cy="29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73865" y="1085934"/>
            <a:ext cx="2144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Постоянная температура теплоносителя не зависимо от времени года.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Компактность.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279" y="779335"/>
            <a:ext cx="4387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Большие риски образования льда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поверхности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геозондов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(частичное временное снижение производительности).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стоимость (стоимость обустройства грунтовых коллекторов сравнима с ТН).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Геозонды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ремонтопригодны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Значительная глубина и количество скважин.</a:t>
            </a:r>
            <a:endParaRPr lang="uk-U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279" y="3942609"/>
            <a:ext cx="11744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проектирования.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определение температуры грунта, его состава, теплофизических свойств, наличие грунтовых вод на разных горизонтах.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вертикального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геозонда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эмпирически принимается тепловой поток 30÷50 Вт/м, для горизонтальных 20 Вт/м.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герметизации скважин для предотвращения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перетечек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грунтовых вод разных горизонтов.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Значительная территория для обустройства поля из </a:t>
            </a:r>
            <a:r>
              <a:rPr lang="ru-RU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геозондов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Обустройство и расчет бака аккумулятора теплоты.</a:t>
            </a:r>
            <a:endParaRPr lang="uk-UA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2398" y="0"/>
            <a:ext cx="5520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Пример с грунтовым тепловым насосом</a:t>
            </a:r>
            <a:endParaRPr lang="uk-UA" sz="24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4" y="461665"/>
            <a:ext cx="8370916" cy="6120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3888" y="2428504"/>
            <a:ext cx="2107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крупные объекты реализованные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Украине -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</a:t>
            </a:r>
            <a:endParaRPr lang="uk-UA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4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158" y="0"/>
            <a:ext cx="4818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Тепловые насосы на сточных водах</a:t>
            </a:r>
            <a:endParaRPr lang="uk-UA" sz="2400" u="sng" dirty="0"/>
          </a:p>
        </p:txBody>
      </p:sp>
      <p:pic>
        <p:nvPicPr>
          <p:cNvPr id="16386" name="Picture 2" descr="https://planetaklimata.com.ua/cms_files/Image/news3025_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8" y="461665"/>
            <a:ext cx="4137750" cy="29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planetaklimata.com.ua/cms_files/Image/news3026_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8" y="3693319"/>
            <a:ext cx="4137750" cy="29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0377" y="653142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Жилой дом (19 жильцов)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0823" y="3607797"/>
            <a:ext cx="302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Студенческое общежитие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(244 жильцов)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0636" y="461665"/>
            <a:ext cx="3761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 постоянная температура источника теплоты не зависимо от времени года.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источника          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18°С.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сравнении с другими видами тепловых насосов.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0637" y="3485889"/>
            <a:ext cx="37613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установки дополнительного специализированного оборудования.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стоимость дополнительного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Жёсткая привязка работы теплового насоса к суточному колебанию 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водоразбора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2756" y="4961042"/>
            <a:ext cx="3632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Наилучшие результаты система показывает на городских станциях очистки сточных вод</a:t>
            </a:r>
            <a:endParaRPr lang="ru-RU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756" y="461665"/>
            <a:ext cx="38592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проектирования.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определение суточного колебания температуры и расхода сточных вод.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потребителя тепловой </a:t>
            </a:r>
            <a:r>
              <a:rPr lang="ru-RU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нергии.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и установка бака аккумулятора.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или использование специализированных теплообменников для отбора теплоты у сточных вод.</a:t>
            </a:r>
          </a:p>
        </p:txBody>
      </p:sp>
    </p:spTree>
    <p:extLst>
      <p:ext uri="{BB962C8B-B14F-4D97-AF65-F5344CB8AC3E}">
        <p14:creationId xmlns:p14="http://schemas.microsoft.com/office/powerpoint/2010/main" val="3509824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644" y="0"/>
            <a:ext cx="603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/>
              <a:t>Пример теплового насоса </a:t>
            </a:r>
            <a:r>
              <a:rPr lang="ru-RU" sz="2400" u="sng" dirty="0"/>
              <a:t>на сточных водах</a:t>
            </a:r>
            <a:endParaRPr lang="uk-UA" sz="2400" u="sng" dirty="0"/>
          </a:p>
        </p:txBody>
      </p:sp>
      <p:pic>
        <p:nvPicPr>
          <p:cNvPr id="15362" name="Picture 2" descr="https://planetaklimata.com.ua/cms_files/Image/news3027_r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7"/>
          <a:stretch/>
        </p:blipFill>
        <p:spPr bwMode="auto">
          <a:xfrm>
            <a:off x="1030016" y="461665"/>
            <a:ext cx="3650049" cy="32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210" y="1186463"/>
            <a:ext cx="5703523" cy="2091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28953" y="461665"/>
            <a:ext cx="67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График окупаемости ТН относительно централизованного отопления КНС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82" y="3864728"/>
            <a:ext cx="4536760" cy="2765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254" y="3868362"/>
            <a:ext cx="4076700" cy="2762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948" y="3864728"/>
            <a:ext cx="2508799" cy="27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86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598" y="0"/>
            <a:ext cx="6142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Тепловые насосы на фазовом переходе воды</a:t>
            </a:r>
            <a:endParaRPr lang="uk-UA" sz="24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319" y="831741"/>
            <a:ext cx="5346338" cy="4214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2680" y="847246"/>
            <a:ext cx="35293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Относительно постоянная температура источника теплоты не зависимо от времени года.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 источника       ≥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°С.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сопоставим с геотермальными тепловыми насосами.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удельное количество теплоты при фазовом переходе		 (335 кДж/кг).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812" y="1079897"/>
            <a:ext cx="31866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установки ледохранилища и альтернативных источников тепла.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стоимость дополнительного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СОР при увеличении толщины льда.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812" y="5203146"/>
            <a:ext cx="11827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 проектирования.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Невозможность точно спрогнозировать режим работы ледохранилища.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общедоступных методик расчета размера ледохранилища и размеров его теплообменной поверхности.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дополнительных альтернативных источников энергии.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7844" y="553998"/>
            <a:ext cx="544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Украине схема осталась не реализованной</a:t>
            </a:r>
          </a:p>
        </p:txBody>
      </p:sp>
    </p:spTree>
    <p:extLst>
      <p:ext uri="{BB962C8B-B14F-4D97-AF65-F5344CB8AC3E}">
        <p14:creationId xmlns:p14="http://schemas.microsoft.com/office/powerpoint/2010/main" val="305971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144992" y="2313585"/>
            <a:ext cx="2721601" cy="17673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Украина, Киев,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Тургеневская, д. 38, 5 этаж.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+380 44 228 77 28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www.archimatika.com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info@archimatika.com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2232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Выберем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энергоэффективное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решение вместе!</a:t>
            </a:r>
            <a:endParaRPr lang="uk-U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40" y="647568"/>
            <a:ext cx="1385161" cy="1428952"/>
          </a:xfrm>
          <a:prstGeom prst="rect">
            <a:avLst/>
          </a:prstGeom>
        </p:spPr>
      </p:pic>
      <p:pic>
        <p:nvPicPr>
          <p:cNvPr id="9" name="Рисунок 20" descr="Logo UCPC_out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7861" y="647568"/>
            <a:ext cx="1428952" cy="142895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15562" r="31121" b="14174"/>
          <a:stretch/>
        </p:blipFill>
        <p:spPr>
          <a:xfrm>
            <a:off x="1659007" y="647568"/>
            <a:ext cx="1693573" cy="142895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404425" y="2315770"/>
            <a:ext cx="3321592" cy="1676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Украина, Киев,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Владимирская,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+380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44 287 93 91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nuft.edu.ua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alekseypylypenko@gmail.com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8238512" y="2207475"/>
            <a:ext cx="2507649" cy="1873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Украина, Киев,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Декабристов,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3, оф. 707.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+380 44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360 12 83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www.reffcenter.com</a:t>
            </a:r>
            <a:endParaRPr lang="uk-UA" sz="1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Arial" pitchFamily="34" charset="0"/>
                <a:ea typeface="Calibri" pitchFamily="34" charset="0"/>
                <a:cs typeface="Arial" pitchFamily="34" charset="0"/>
              </a:rPr>
              <a:t>info@reffcenter.com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7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369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Требования к инженерным системам зданий</a:t>
            </a:r>
            <a:endParaRPr lang="uk-UA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49134" y="668405"/>
            <a:ext cx="114466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ОВК следует проектировать в соответствии с их классом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технического оснащения, автоматизации, мониторинга и управления системой ОВК следует принимать не ниже класса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здания.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использовать оборудование класса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А.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ОВК следует проектировать такими, которые имеют возможность в каждом помещении здания автоматически поддерживать заданную потребителем температуру воздуха.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Рекомендуется использовать оборудование для систем ОВК и проектировать эти системы с минимальной инерционностью регулирования.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ОВК, которые обслуживают помещения с фиксированной продолжительностью рабочего дня или с временным пребыванием людей, следует проектировать с автоматическими приборами снижения теплоты (холода) в нерабочие часы, или когда помещение не используют.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механической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общеобменной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вентиляции и кондиционирования воздуха должны оснащаться приборами для автоматического регулирования расхода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рецеркулируемого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 внешнего приточного воздуха в зависимости от условий использования помещения и внешних климатических условий.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достижения показателей удельных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теплопотерь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ДБН В.2.6-31 в системах механической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общеобменной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вентиляции и системах кондиционирования воздуха следует использовать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теплоутилизацию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и/или регулирование по необходимости.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приборов отопления следует предусматривать под окнами с установкой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теплоотбивающей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теплоизоляции между приборами и внешней стеной.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Здания подключаемые к системе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централизированного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отопления, должны быть оборудованы узлами коммерческого учета.</a:t>
            </a:r>
          </a:p>
          <a:p>
            <a:pPr marL="342900" indent="-342900" algn="just"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Отопительные приборы должны оснащаться автоматическими регуляторами температуры воздуха в помещении.</a:t>
            </a:r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34" y="6384346"/>
            <a:ext cx="11666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*Новий </a:t>
            </a:r>
            <a:r>
              <a:rPr lang="uk-U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освітній простір. Енергоефективність / Інформаційний посібник. 1 липня 2019.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www.dfrr.minregion.gov.ua)</a:t>
            </a:r>
            <a:endParaRPr lang="uk-U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4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806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cs typeface="Arial" panose="020B0604020202020204" pitchFamily="34" charset="0"/>
              </a:rPr>
              <a:t>Стандарты </a:t>
            </a:r>
            <a:r>
              <a:rPr lang="ru-RU" sz="2400" u="sng" dirty="0">
                <a:cs typeface="Arial" panose="020B0604020202020204" pitchFamily="34" charset="0"/>
              </a:rPr>
              <a:t>в сфере</a:t>
            </a:r>
            <a:r>
              <a:rPr lang="ru-RU" sz="2400" u="sng" dirty="0" smtClean="0">
                <a:cs typeface="Arial" panose="020B0604020202020204" pitchFamily="34" charset="0"/>
              </a:rPr>
              <a:t> проектирования </a:t>
            </a:r>
            <a:r>
              <a:rPr lang="ru-RU" sz="2400" u="sng" dirty="0" err="1" smtClean="0">
                <a:cs typeface="Arial" panose="020B0604020202020204" pitchFamily="34" charset="0"/>
              </a:rPr>
              <a:t>энергоэффективных</a:t>
            </a:r>
            <a:r>
              <a:rPr lang="ru-RU" sz="2400" u="sng" dirty="0" smtClean="0">
                <a:cs typeface="Arial" panose="020B0604020202020204" pitchFamily="34" charset="0"/>
              </a:rPr>
              <a:t> инженерных систем</a:t>
            </a:r>
            <a:endParaRPr lang="uk-UA" sz="2400" u="sng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088" y="833660"/>
            <a:ext cx="11313622" cy="550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 України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«Про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енергетичну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ефективність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будівель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22.06.17 г. №2118-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endParaRPr lang="uk-UA" altLang="uk-UA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</a:t>
            </a: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А.2.1-1-2014 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«Інженерні вишукування для будівництва»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В.1.2-11-2008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«Основні вимоги до будівель і споруд. Економія енергії»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В.2.5-39:2008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«Теплові мережі»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В.2.5-28-2006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«Інженерне обладнання будинків і споруд. Природнє і штучне освітлення»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В.2.5-64:2012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«Внутрішній водопровід та каналізація»</a:t>
            </a:r>
            <a:endParaRPr lang="en-US" altLang="uk-UA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В.2.5-67:2013 «Опалення вентиляція та кондиціювання»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В.2.6-31:2016 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«Теплова ізоляція будівель»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endParaRPr lang="uk-UA" altLang="uk-UA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 Н Б В.1.1-2010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«Будівельна кліматологія»</a:t>
            </a:r>
            <a:endParaRPr lang="uk-UA" alt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 Б </a:t>
            </a: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В.2.6-101:2010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«Визначення 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опору теплопередачі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огороджувальних конструкцій»</a:t>
            </a: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ДСТУ-Н </a:t>
            </a: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 </a:t>
            </a: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В.2.6-100:2010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«Методи визначення теплостійкості огороджувальних конструкцій»</a:t>
            </a:r>
            <a:endParaRPr lang="uk-UA" alt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 Б </a:t>
            </a: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В.2.2-19:2007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«Метод визначення повітропроникності огороджувальних конструкцій 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натурних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умовах»</a:t>
            </a:r>
            <a:endParaRPr lang="uk-UA" alt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</a:pP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 Б </a:t>
            </a: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В.2.6-37:2008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«Методи визначення показників повітропроникність огороджувальних конструкцій і їх елементів 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лабораторних 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умовах»</a:t>
            </a:r>
            <a:endParaRPr lang="uk-UA" alt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74" y="1096458"/>
            <a:ext cx="112400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altLang="uk-UA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 Б А.2.2-8:2010</a:t>
            </a:r>
            <a:r>
              <a:rPr lang="uk-UA" alt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«Проектування. Розділ “Енергоефективність”» (в составе </a:t>
            </a:r>
            <a:r>
              <a:rPr lang="ru-RU" alt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</a:t>
            </a:r>
            <a:r>
              <a:rPr lang="uk-UA" alt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документации</a:t>
            </a:r>
            <a:r>
              <a:rPr lang="uk-UA" alt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uk-UA" altLang="uk-U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uk-UA" alt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 </a:t>
            </a: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 А.2.2-12:2015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«Енергетична ефективність будівель. Метод розрахунку енергоспоживання при опаленні, охолодженні, освітленні та гарячому водопостачанні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endParaRPr lang="uk-UA" alt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ДСТУ</a:t>
            </a: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Б EN ISO 13790:2011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uk-UA" altLang="uk-UA" dirty="0">
                <a:latin typeface="Arial" panose="020B0604020202020204" pitchFamily="34" charset="0"/>
                <a:cs typeface="Arial" panose="020B0604020202020204" pitchFamily="34" charset="0"/>
              </a:rPr>
              <a:t>Енергетична ефективність</a:t>
            </a:r>
            <a:r>
              <a:rPr lang="uk-UA" altLang="uk-U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будівель. Розрахунок енергоспоживання при опаленні та охолодженні (EN ISO 13790:2008, IDT</a:t>
            </a:r>
            <a:r>
              <a:rPr lang="uk-UA" altLang="uk-UA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)»</a:t>
            </a:r>
          </a:p>
          <a:p>
            <a:pPr>
              <a:defRPr/>
            </a:pPr>
            <a:endParaRPr lang="uk-UA" alt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altLang="uk-UA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ДСТУ-Н </a:t>
            </a:r>
            <a:r>
              <a:rPr lang="uk-UA" altLang="uk-UA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 В.2.2-27:2010 «</a:t>
            </a:r>
            <a:r>
              <a:rPr lang="uk-UA" altLang="uk-UA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Настанова з розрахунку інсоляції об</a:t>
            </a:r>
            <a:r>
              <a:rPr lang="en-US" altLang="uk-UA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altLang="uk-UA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єктів</a:t>
            </a:r>
            <a:r>
              <a:rPr lang="uk-UA" altLang="uk-UA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цивільного призначення</a:t>
            </a:r>
            <a:r>
              <a:rPr lang="uk-UA" altLang="uk-UA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endParaRPr lang="ru-RU" altLang="uk-UA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</a:t>
            </a:r>
            <a:r>
              <a:rPr lang="en-US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uk-UA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15232-1:2017 </a:t>
            </a:r>
            <a:r>
              <a:rPr lang="uk-UA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«Енергоефективність будівель. Частина 1. Вплив автоматизованих систем моніторингу та управління будівлями</a:t>
            </a:r>
            <a:r>
              <a:rPr lang="uk-UA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pPr>
              <a:defRPr/>
            </a:pPr>
            <a:endParaRPr lang="uk-UA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Б В.2.5-44:2010 </a:t>
            </a:r>
            <a:r>
              <a:rPr lang="uk-UA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«Проектування систем опалення будівель з тепловими насосами </a:t>
            </a:r>
          </a:p>
          <a:p>
            <a:pPr>
              <a:defRPr/>
            </a:pPr>
            <a:r>
              <a:rPr lang="uk-UA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uk-UA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15450:2007, МО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k-UA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altLang="uk-UA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defRPr/>
            </a:pPr>
            <a:endParaRPr lang="ru-RU" altLang="uk-UA" b="1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uk-UA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</a:t>
            </a: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uk-UA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13136:2017 </a:t>
            </a:r>
            <a:r>
              <a:rPr lang="uk-UA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«Холодильні установки та теплові насоси. Пристрої скидання тиску та з'єднанні з ним системи трубопроводів. Методи розрахування (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uk-UA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13136:2013, 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IDT</a:t>
            </a:r>
            <a:r>
              <a:rPr lang="uk-UA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altLang="uk-UA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uk-UA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19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cs typeface="Arial" panose="020B0604020202020204" pitchFamily="34" charset="0"/>
              </a:rPr>
              <a:t>Стандарты </a:t>
            </a:r>
            <a:r>
              <a:rPr lang="ru-RU" sz="2400" u="sng" dirty="0">
                <a:cs typeface="Arial" panose="020B0604020202020204" pitchFamily="34" charset="0"/>
              </a:rPr>
              <a:t>в сфере</a:t>
            </a:r>
            <a:r>
              <a:rPr lang="ru-RU" sz="2400" u="sng" dirty="0" smtClean="0">
                <a:cs typeface="Arial" panose="020B0604020202020204" pitchFamily="34" charset="0"/>
              </a:rPr>
              <a:t> проектирования </a:t>
            </a:r>
            <a:r>
              <a:rPr lang="ru-RU" sz="2400" u="sng" dirty="0" err="1" smtClean="0">
                <a:cs typeface="Arial" panose="020B0604020202020204" pitchFamily="34" charset="0"/>
              </a:rPr>
              <a:t>энергоэффективных</a:t>
            </a:r>
            <a:r>
              <a:rPr lang="ru-RU" sz="2400" u="sng" dirty="0" smtClean="0">
                <a:cs typeface="Arial" panose="020B0604020202020204" pitchFamily="34" charset="0"/>
              </a:rPr>
              <a:t> инженерных систем</a:t>
            </a:r>
            <a:endParaRPr lang="uk-UA" sz="2400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Картинки по запросу приточно-вытяжная установка с роторным рекуперато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89" y="4002610"/>
            <a:ext cx="4296932" cy="241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573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Энергосберегающие </a:t>
            </a:r>
            <a:r>
              <a:rPr lang="ru-RU" sz="2400" u="sng" dirty="0" smtClean="0"/>
              <a:t>приточно-вытяжные установки</a:t>
            </a:r>
            <a:endParaRPr lang="uk-UA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54501" y="5010596"/>
            <a:ext cx="5478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Эффективность рекуператора по полному теплу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68092" y="755145"/>
            <a:ext cx="638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теплопотерь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 вентиляции - </a:t>
            </a:r>
            <a:r>
              <a:rPr lang="uk-UA" altLang="uk-U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ДБН </a:t>
            </a:r>
            <a:r>
              <a:rPr lang="uk-UA" altLang="uk-UA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В.2.5-67:2013</a:t>
            </a:r>
            <a:endParaRPr lang="uk-UA" altLang="uk-U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62" name="Picture 14" descr="Картинки по запросу баланс теплопотерь здани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" r="9274"/>
          <a:stretch/>
        </p:blipFill>
        <p:spPr bwMode="auto">
          <a:xfrm>
            <a:off x="470883" y="903873"/>
            <a:ext cx="5165740" cy="368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70883" y="640080"/>
            <a:ext cx="4943325" cy="7997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 descr="Картинки по запросу приточно-вытяжная установка с роторным рекуператор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88" y="1146121"/>
            <a:ext cx="5277849" cy="267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>
            <a:off x="8519359" y="2748780"/>
            <a:ext cx="0" cy="18449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12219"/>
              </p:ext>
            </p:extLst>
          </p:nvPr>
        </p:nvGraphicFramePr>
        <p:xfrm>
          <a:off x="1767454" y="5435384"/>
          <a:ext cx="30972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6" imgW="1358310" imgH="431613" progId="Equation.DSMT4">
                  <p:embed/>
                </p:oleObj>
              </mc:Choice>
              <mc:Fallback>
                <p:oleObj name="Equation" r:id="rId6" imgW="1358310" imgH="431613" progId="Equation.DSMT4">
                  <p:embed/>
                  <p:pic>
                    <p:nvPicPr>
                      <p:cNvPr id="51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454" y="5435384"/>
                        <a:ext cx="309721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9437839" y="4029118"/>
            <a:ext cx="13947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uk-UA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= 80%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4021" y="19039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uk-U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0423" y="27487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40965" y="1719284"/>
            <a:ext cx="471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uk-U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44933" y="266747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uk-U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7706" y="1301855"/>
            <a:ext cx="13867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uk-UA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≤ 85%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4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5" y="4065628"/>
            <a:ext cx="5764265" cy="2228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recond.ua/uploads/admin/products/short_description/6d3fea054a67d6fbe8dee9714792c2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295" y="692186"/>
            <a:ext cx="6627410" cy="29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Работа в режиме вентиляции с регенерацией тепла и нагревом воздух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11" y="4065628"/>
            <a:ext cx="5715000" cy="2228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833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Энергосберегающие </a:t>
            </a:r>
            <a:r>
              <a:rPr lang="ru-RU" sz="2400" u="sng" dirty="0" smtClean="0"/>
              <a:t>приточно-вытяжные установки</a:t>
            </a:r>
            <a:endParaRPr lang="uk-UA" sz="2400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091911" y="6228698"/>
            <a:ext cx="385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Режим работы летом с охлаждением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7311736" y="6228698"/>
            <a:ext cx="348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Режим работы зимой с нагревом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9343505" y="480018"/>
            <a:ext cx="26850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независимость от внешних источников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холода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обработка воздуха до нормативных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параметров до температуры внешнего воздуха       -15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°С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энергоэффективность</a:t>
            </a:r>
            <a:endParaRPr lang="uk-UA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011" y="439460"/>
            <a:ext cx="25242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Увеличенные эксплуатационные расходы в диапазоне температур наружного воздуха от -10°С до +25°С.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Желательно резервирование секций нагрева и охлаждения на случай поломки теплового насоса.</a:t>
            </a:r>
            <a:endParaRPr lang="uk-U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8171" y="812977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 Б В.2.5-44:2010</a:t>
            </a:r>
            <a:r>
              <a:rPr lang="ru-RU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36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/>
              <a:t>Применение приточно-вытяжные </a:t>
            </a:r>
            <a:r>
              <a:rPr lang="ru-RU" sz="2400" u="sng" dirty="0" smtClean="0"/>
              <a:t>установки с встроенным ТН</a:t>
            </a:r>
            <a:endParaRPr lang="uk-UA" sz="24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1260" t="5491" r="1089" b="20269"/>
          <a:stretch/>
        </p:blipFill>
        <p:spPr>
          <a:xfrm>
            <a:off x="290945" y="461665"/>
            <a:ext cx="6674724" cy="616285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88541"/>
              </p:ext>
            </p:extLst>
          </p:nvPr>
        </p:nvGraphicFramePr>
        <p:xfrm>
          <a:off x="7298871" y="2024447"/>
          <a:ext cx="446205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6966">
                  <a:extLst>
                    <a:ext uri="{9D8B030D-6E8A-4147-A177-3AD203B41FA5}">
                      <a16:colId xmlns:a16="http://schemas.microsoft.com/office/drawing/2014/main" val="2331877194"/>
                    </a:ext>
                  </a:extLst>
                </a:gridCol>
                <a:gridCol w="1469188">
                  <a:extLst>
                    <a:ext uri="{9D8B030D-6E8A-4147-A177-3AD203B41FA5}">
                      <a16:colId xmlns:a16="http://schemas.microsoft.com/office/drawing/2014/main" val="383847287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451493978"/>
                    </a:ext>
                  </a:extLst>
                </a:gridCol>
              </a:tblGrid>
              <a:tr h="43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Потребность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холоде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ПВУ,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кВт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Потребность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холоде на </a:t>
                      </a:r>
                      <a:r>
                        <a:rPr lang="ru-RU" sz="1600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фанкойл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1664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Офисное здание</a:t>
                      </a:r>
                      <a:endParaRPr lang="ru-RU" sz="16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,9-(ТН)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732,45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6122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от суммарной потребности</a:t>
                      </a:r>
                      <a:endParaRPr lang="uk-U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~18 %</a:t>
                      </a:r>
                      <a:endParaRPr lang="uk-U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~82%</a:t>
                      </a:r>
                      <a:endParaRPr lang="uk-UA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5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/>
              <a:t>Система свободного охлаждения («</a:t>
            </a:r>
            <a:r>
              <a:rPr lang="ru-RU" sz="2400" u="sng" dirty="0" err="1" smtClean="0"/>
              <a:t>фрикулинг</a:t>
            </a:r>
            <a:r>
              <a:rPr lang="ru-RU" sz="2400" u="sng" dirty="0" smtClean="0"/>
              <a:t>»)</a:t>
            </a:r>
            <a:endParaRPr lang="uk-UA" sz="2400" u="sng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5" b="7090"/>
          <a:stretch/>
        </p:blipFill>
        <p:spPr bwMode="auto">
          <a:xfrm>
            <a:off x="229845" y="460482"/>
            <a:ext cx="5205548" cy="32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7635" y="5102875"/>
            <a:ext cx="4885509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Нагрузка на систему «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фрикулинг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определяется отдельным расчетом потребности системы кондиционирования в переходной период года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46" y="831910"/>
            <a:ext cx="5653232" cy="356552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6441177" y="4118384"/>
            <a:ext cx="3733602" cy="3340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069680" y="4455426"/>
            <a:ext cx="0" cy="647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9845" y="3801064"/>
            <a:ext cx="6057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  <a:endParaRPr lang="ru-RU" sz="16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остановка </a:t>
            </a:r>
            <a:r>
              <a:rPr lang="ru-RU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чиллера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низких температурах окружающего воздуха. Хладоснабжение потребителей происходит за счет </a:t>
            </a:r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насосов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</a:t>
            </a:r>
            <a:r>
              <a:rPr lang="ru-RU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энергоэффективность</a:t>
            </a:r>
            <a:r>
              <a:rPr lang="ru-RU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386" y="5225986"/>
            <a:ext cx="543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дополнительного оборудования.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реализовать только с использованием промежуточного не замерзающего 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хладоносителя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9960</TotalTime>
  <Words>1733</Words>
  <Application>Microsoft Office PowerPoint</Application>
  <PresentationFormat>Широкоэкранный</PresentationFormat>
  <Paragraphs>251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 2</vt:lpstr>
      <vt:lpstr>HDOfficeLightV0</vt:lpstr>
      <vt:lpstr>Equation</vt:lpstr>
      <vt:lpstr>ВОПРОСЫ ПРОЕКТИРОВАНИЯ ИНЖЕНЕРНОГО ОБОРУДОВАНИЯ В ЭНЕРГОЭФФЕКТИВНЫХ ЗДАНИЯХ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имплементации законодательства в сфере энергоэфективности зданий в Украине</dc:title>
  <dc:creator>Пользователь Windows</dc:creator>
  <cp:lastModifiedBy>Пользователь Windows</cp:lastModifiedBy>
  <cp:revision>162</cp:revision>
  <dcterms:created xsi:type="dcterms:W3CDTF">2019-10-12T09:20:42Z</dcterms:created>
  <dcterms:modified xsi:type="dcterms:W3CDTF">2019-10-24T18:47:00Z</dcterms:modified>
</cp:coreProperties>
</file>