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</p:sldMasterIdLst>
  <p:notesMasterIdLst>
    <p:notesMasterId r:id="rId60"/>
  </p:notesMasterIdLst>
  <p:sldIdLst>
    <p:sldId id="256" r:id="rId4"/>
    <p:sldId id="310" r:id="rId5"/>
    <p:sldId id="311" r:id="rId6"/>
    <p:sldId id="287" r:id="rId7"/>
    <p:sldId id="312" r:id="rId8"/>
    <p:sldId id="289" r:id="rId9"/>
    <p:sldId id="288" r:id="rId10"/>
    <p:sldId id="308" r:id="rId11"/>
    <p:sldId id="309" r:id="rId12"/>
    <p:sldId id="257" r:id="rId13"/>
    <p:sldId id="258" r:id="rId14"/>
    <p:sldId id="259" r:id="rId15"/>
    <p:sldId id="260" r:id="rId16"/>
    <p:sldId id="261" r:id="rId17"/>
    <p:sldId id="278" r:id="rId18"/>
    <p:sldId id="299" r:id="rId19"/>
    <p:sldId id="270" r:id="rId20"/>
    <p:sldId id="300" r:id="rId21"/>
    <p:sldId id="279" r:id="rId22"/>
    <p:sldId id="281" r:id="rId23"/>
    <p:sldId id="280" r:id="rId24"/>
    <p:sldId id="271" r:id="rId25"/>
    <p:sldId id="277" r:id="rId26"/>
    <p:sldId id="262" r:id="rId27"/>
    <p:sldId id="263" r:id="rId28"/>
    <p:sldId id="264" r:id="rId29"/>
    <p:sldId id="282" r:id="rId30"/>
    <p:sldId id="266" r:id="rId31"/>
    <p:sldId id="265" r:id="rId32"/>
    <p:sldId id="267" r:id="rId33"/>
    <p:sldId id="268" r:id="rId34"/>
    <p:sldId id="269" r:id="rId35"/>
    <p:sldId id="296" r:id="rId36"/>
    <p:sldId id="297" r:id="rId37"/>
    <p:sldId id="298" r:id="rId38"/>
    <p:sldId id="272" r:id="rId39"/>
    <p:sldId id="273" r:id="rId40"/>
    <p:sldId id="274" r:id="rId41"/>
    <p:sldId id="275" r:id="rId42"/>
    <p:sldId id="276" r:id="rId43"/>
    <p:sldId id="291" r:id="rId44"/>
    <p:sldId id="293" r:id="rId45"/>
    <p:sldId id="283" r:id="rId46"/>
    <p:sldId id="284" r:id="rId47"/>
    <p:sldId id="295" r:id="rId48"/>
    <p:sldId id="301" r:id="rId49"/>
    <p:sldId id="305" r:id="rId50"/>
    <p:sldId id="307" r:id="rId51"/>
    <p:sldId id="306" r:id="rId52"/>
    <p:sldId id="302" r:id="rId53"/>
    <p:sldId id="303" r:id="rId54"/>
    <p:sldId id="304" r:id="rId55"/>
    <p:sldId id="294" r:id="rId56"/>
    <p:sldId id="290" r:id="rId57"/>
    <p:sldId id="292" r:id="rId58"/>
    <p:sldId id="286" r:id="rId5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1" d="100"/>
          <a:sy n="61" d="100"/>
        </p:scale>
        <p:origin x="19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5A5D-8B3D-914E-8C9C-000A4F2748C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BB01-6EB3-A74B-83E9-C36155E1F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Таблица А-1 Несчастные случаи на производстве со смертельным исходом, США, 2013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BB01-6EB3-A74B-83E9-C36155E1FB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5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Несчастные случаи на производстве со смертельным исходом, общее</a:t>
            </a:r>
            <a:r>
              <a:rPr lang="ru-RU" baseline="0" dirty="0" smtClean="0"/>
              <a:t> количество отработанных часов, по отраслям, 2013 - продолжение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BB01-6EB3-A74B-83E9-C36155E1FB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F3592-B6EB-44C0-9091-6E3A30D91A01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7338" y="808038"/>
            <a:ext cx="7185026" cy="40417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963" y="5120489"/>
            <a:ext cx="5290498" cy="484682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352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7534" y="1479551"/>
            <a:ext cx="10081684" cy="39655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5" name="Picture 3" descr="JCI 011-Maske03b50oben-30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07534" y="1479551"/>
            <a:ext cx="10081684" cy="39655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7533" y="539750"/>
            <a:ext cx="10560051" cy="939800"/>
          </a:xfrm>
        </p:spPr>
        <p:txBody>
          <a:bodyPr/>
          <a:lstStyle>
            <a:lvl1pPr>
              <a:tabLst>
                <a:tab pos="2330450" algn="l"/>
              </a:tabLst>
              <a:defRPr sz="2800" b="0"/>
            </a:lvl1pPr>
          </a:lstStyle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07533" y="333376"/>
            <a:ext cx="10560051" cy="276225"/>
          </a:xfrm>
        </p:spPr>
        <p:txBody>
          <a:bodyPr/>
          <a:lstStyle>
            <a:lvl1pPr>
              <a:spcBef>
                <a:spcPct val="0"/>
              </a:spcBef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66937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948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1" y="333376"/>
            <a:ext cx="2734733" cy="56165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8" y="333376"/>
            <a:ext cx="8005233" cy="56165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965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8" y="1144589"/>
            <a:ext cx="10943167" cy="48768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52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6002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015999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1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pic>
        <p:nvPicPr>
          <p:cNvPr id="11" name="Picture 36" descr="JCI_RGB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6868" y="5673728"/>
            <a:ext cx="23283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7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878785"/>
                </a:solidFill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64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5" name="Picture 35" descr="JCI_RGB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67" y="5673726"/>
            <a:ext cx="23283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 smtClean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solidFill>
            <a:schemeClr val="tx2"/>
          </a:soli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Business Unit</a:t>
            </a:r>
            <a:endParaRPr lang="en-GB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015999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878785"/>
                </a:solidFill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340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0" y="3384000"/>
            <a:ext cx="12192000" cy="1188000"/>
          </a:xfrm>
          <a:solidFill>
            <a:schemeClr val="tx2"/>
          </a:solidFill>
        </p:spPr>
        <p:txBody>
          <a:bodyPr lIns="756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smtClean="0"/>
              <a:t>Klik for at redigere i masteren</a:t>
            </a:r>
            <a:endParaRPr lang="en-GB" dirty="0"/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4290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 smtClean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9" name="Picture 36" descr="JCI_RGB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6868" y="5673728"/>
            <a:ext cx="23283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7"/>
          <p:cNvSpPr txBox="1">
            <a:spLocks noChangeArrowheads="1"/>
          </p:cNvSpPr>
          <p:nvPr/>
        </p:nvSpPr>
        <p:spPr bwMode="auto">
          <a:xfrm>
            <a:off x="10502902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1" name="TextBox 38"/>
          <p:cNvSpPr txBox="1">
            <a:spLocks noChangeArrowheads="1"/>
          </p:cNvSpPr>
          <p:nvPr/>
        </p:nvSpPr>
        <p:spPr bwMode="auto">
          <a:xfrm>
            <a:off x="171451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4" name="Rectangle 1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878785"/>
                </a:solidFill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3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73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8" y="1144589"/>
            <a:ext cx="10943167" cy="48768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58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5"/>
            <a:ext cx="5230284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881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6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0366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76799"/>
          </a:xfrm>
        </p:spPr>
        <p:txBody>
          <a:bodyPr rIns="0" bIns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8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9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0989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31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3080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000000"/>
                </a:solidFill>
              </a:rPr>
              <a:t>Johnson Controls, Inc.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defTabSz="457200" eaLnBrk="1" hangingPunct="1"/>
              <a:t>‹#›</a:t>
            </a:fld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96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4" name="Rectangle 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4" name="Group 23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5" name="Rectangle 24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3889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2" y="1560513"/>
            <a:ext cx="10104967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 smtClean="0"/>
              <a:t>Click to edit text (Indent for different styles incl. author level – level 3)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Sixth level</a:t>
            </a:r>
          </a:p>
          <a:p>
            <a:pPr lvl="6"/>
            <a:r>
              <a:rPr lang="en-US" smtClean="0"/>
              <a:t>Seventh level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prstClr val="white"/>
                </a:solidFill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defTabSz="457200" eaLnBrk="1" hangingPunct="1"/>
              <a:t>‹#›</a:t>
            </a:fld>
            <a:endParaRPr lang="de-DE" sz="900" dirty="0">
              <a:solidFill>
                <a:prstClr val="white"/>
              </a:solidFill>
            </a:endParaRPr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81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285995"/>
            <a:ext cx="12192000" cy="1188000"/>
          </a:xfrm>
          <a:solidFill>
            <a:schemeClr val="tx2"/>
          </a:solidFill>
        </p:spPr>
        <p:txBody>
          <a:bodyPr lIns="756000" tIns="0" rIns="180000" anchor="ctr">
            <a:noAutofit/>
          </a:bodyPr>
          <a:lstStyle>
            <a:lvl1pPr>
              <a:lnSpc>
                <a:spcPct val="110000"/>
              </a:lnSpc>
              <a:tabLst>
                <a:tab pos="2330450" algn="l"/>
              </a:tabLst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533" y="744071"/>
            <a:ext cx="10663824" cy="1438742"/>
          </a:xfrm>
          <a:prstGeom prst="rect">
            <a:avLst/>
          </a:prstGeom>
          <a:ln>
            <a:noFill/>
          </a:ln>
        </p:spPr>
        <p:txBody>
          <a:bodyPr lIns="0" tIns="9144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divider title (3 lines max)</a:t>
            </a: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3432176"/>
            <a:ext cx="12192000" cy="342582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3432174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10502902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171451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1" name="Rectangle 10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5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6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8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9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0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1" name="Group 30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2" name="Rectangle 3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070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Right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9" y="3506788"/>
            <a:ext cx="5232399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26534" y="325941"/>
            <a:ext cx="5230284" cy="28951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title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32700" y="58261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7632700" y="2889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086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1214422"/>
            <a:ext cx="8805356" cy="200502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divider title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7" y="3506788"/>
            <a:ext cx="5232400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prstClr val="white"/>
                </a:solidFill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7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defTabSz="457200" eaLnBrk="1" hangingPunct="1"/>
              <a:t>‹#›</a:t>
            </a:fld>
            <a:endParaRPr lang="de-DE" sz="900" dirty="0">
              <a:solidFill>
                <a:prstClr val="white"/>
              </a:solidFill>
            </a:endParaRPr>
          </a:p>
        </p:txBody>
      </p:sp>
      <p:sp>
        <p:nvSpPr>
          <p:cNvPr id="3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04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8E129D5-31B6-FB4E-B549-BAFC1A54307A}" type="datetimeFigureOut">
              <a:rPr lang="da-DK" smtClean="0">
                <a:solidFill>
                  <a:prstClr val="black"/>
                </a:solidFill>
              </a:rPr>
              <a:pPr defTabSz="457200"/>
              <a:t>15-01-2020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B1A102F-92CE-E746-93FF-94B325C849E6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3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6002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015999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1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pic>
        <p:nvPicPr>
          <p:cNvPr id="11" name="Picture 36" descr="JCI_RGB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6868" y="5673728"/>
            <a:ext cx="23283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7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878785"/>
                </a:solidFill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620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0576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5" name="Picture 35" descr="JCI_RGB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67" y="5673726"/>
            <a:ext cx="23283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 smtClean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solidFill>
            <a:schemeClr val="tx2"/>
          </a:soli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Business Unit</a:t>
            </a:r>
            <a:endParaRPr lang="en-GB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015999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878785"/>
                </a:solidFill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597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0" y="3384000"/>
            <a:ext cx="12192000" cy="1188000"/>
          </a:xfrm>
          <a:solidFill>
            <a:schemeClr val="tx2"/>
          </a:solidFill>
        </p:spPr>
        <p:txBody>
          <a:bodyPr lIns="756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smtClean="0"/>
              <a:t>Klik for at redigere i masteren</a:t>
            </a:r>
            <a:endParaRPr lang="en-GB" dirty="0"/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4290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 smtClean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9" name="Picture 36" descr="JCI_RGB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6868" y="5673728"/>
            <a:ext cx="23283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7"/>
          <p:cNvSpPr txBox="1">
            <a:spLocks noChangeArrowheads="1"/>
          </p:cNvSpPr>
          <p:nvPr/>
        </p:nvSpPr>
        <p:spPr bwMode="auto">
          <a:xfrm>
            <a:off x="10502902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1" name="TextBox 38"/>
          <p:cNvSpPr txBox="1">
            <a:spLocks noChangeArrowheads="1"/>
          </p:cNvSpPr>
          <p:nvPr/>
        </p:nvSpPr>
        <p:spPr bwMode="auto">
          <a:xfrm>
            <a:off x="171451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4" name="Rectangle 1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878785"/>
                </a:solidFill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3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410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8" y="1144589"/>
            <a:ext cx="10943167" cy="48768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102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5"/>
            <a:ext cx="5230284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4168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6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67104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76799"/>
          </a:xfrm>
        </p:spPr>
        <p:txBody>
          <a:bodyPr rIns="0" bIns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16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99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2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2503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000000"/>
                </a:solidFill>
              </a:rPr>
              <a:t>Johnson Controls, Inc.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defTabSz="457200" eaLnBrk="1" hangingPunct="1"/>
              <a:t>‹#›</a:t>
            </a:fld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13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4" name="Rectangle 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4" name="Group 23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5" name="Rectangle 24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8461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268414"/>
            <a:ext cx="5369983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414"/>
            <a:ext cx="5369984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65186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2" y="1560513"/>
            <a:ext cx="10104967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 smtClean="0"/>
              <a:t>Click to edit text (Indent for different styles incl. author level – level 3)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Sixth level</a:t>
            </a:r>
          </a:p>
          <a:p>
            <a:pPr lvl="6"/>
            <a:r>
              <a:rPr lang="en-US" smtClean="0"/>
              <a:t>Seventh level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prstClr val="white"/>
                </a:solidFill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defTabSz="457200" eaLnBrk="1" hangingPunct="1"/>
              <a:t>‹#›</a:t>
            </a:fld>
            <a:endParaRPr lang="de-DE" sz="900" dirty="0">
              <a:solidFill>
                <a:prstClr val="white"/>
              </a:solidFill>
            </a:endParaRPr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28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285995"/>
            <a:ext cx="12192000" cy="1188000"/>
          </a:xfrm>
          <a:solidFill>
            <a:schemeClr val="tx2"/>
          </a:solidFill>
        </p:spPr>
        <p:txBody>
          <a:bodyPr lIns="756000" tIns="0" rIns="180000" anchor="ctr">
            <a:noAutofit/>
          </a:bodyPr>
          <a:lstStyle>
            <a:lvl1pPr>
              <a:lnSpc>
                <a:spcPct val="110000"/>
              </a:lnSpc>
              <a:tabLst>
                <a:tab pos="2330450" algn="l"/>
              </a:tabLst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533" y="744071"/>
            <a:ext cx="10663824" cy="1438742"/>
          </a:xfrm>
          <a:prstGeom prst="rect">
            <a:avLst/>
          </a:prstGeom>
          <a:ln>
            <a:noFill/>
          </a:ln>
        </p:spPr>
        <p:txBody>
          <a:bodyPr lIns="0" tIns="9144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divider title (3 lines max)</a:t>
            </a: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3432176"/>
            <a:ext cx="12192000" cy="342582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3432174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10502902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171451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1" name="Rectangle 10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5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6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8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9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0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1" name="Group 30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2" name="Rectangle 3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7863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Right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9" y="3506788"/>
            <a:ext cx="5232399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a-DK" noProof="0" dirty="0" smtClean="0"/>
              <a:t>Træk billede til pladsholder, eller klik på symbol for at tilføje</a:t>
            </a:r>
            <a:endParaRPr lang="en-GB" noProof="0" dirty="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26534" y="325941"/>
            <a:ext cx="5230284" cy="28951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title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32700" y="58261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7632700" y="2889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8553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1214422"/>
            <a:ext cx="8805356" cy="200502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divider title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7" y="3506788"/>
            <a:ext cx="5232400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prstClr val="white"/>
                </a:solidFill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7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defTabSz="457200" eaLnBrk="1" hangingPunct="1"/>
              <a:t>‹#›</a:t>
            </a:fld>
            <a:endParaRPr lang="de-DE" sz="900" dirty="0">
              <a:solidFill>
                <a:prstClr val="white"/>
              </a:solidFill>
            </a:endParaRPr>
          </a:p>
        </p:txBody>
      </p:sp>
      <p:sp>
        <p:nvSpPr>
          <p:cNvPr id="3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80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8E129D5-31B6-FB4E-B549-BAFC1A54307A}" type="datetimeFigureOut">
              <a:rPr lang="da-DK" smtClean="0">
                <a:solidFill>
                  <a:prstClr val="black"/>
                </a:solidFill>
              </a:rPr>
              <a:pPr defTabSz="457200"/>
              <a:t>15-01-2020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B1A102F-92CE-E746-93FF-94B325C849E6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3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2474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858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850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50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552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33375"/>
            <a:ext cx="931121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268414"/>
            <a:ext cx="1094316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7534" y="6416676"/>
            <a:ext cx="89281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1" y="6416676"/>
            <a:ext cx="302684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JCI_logo_sm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2"/>
          <a:stretch>
            <a:fillRect/>
          </a:stretch>
        </p:blipFill>
        <p:spPr bwMode="auto">
          <a:xfrm>
            <a:off x="9958917" y="6116638"/>
            <a:ext cx="1803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607485" y="6092825"/>
            <a:ext cx="109601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624418" y="1046163"/>
            <a:ext cx="10943167" cy="63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1033" name="Picture 9" descr="Sabroe_byJC_3cl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717" y="311151"/>
            <a:ext cx="54186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3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266700" indent="-265113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496888" indent="-228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714375" indent="-2159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n"/>
        <a:defRPr sz="1400">
          <a:solidFill>
            <a:schemeClr val="bg2"/>
          </a:solidFill>
          <a:latin typeface="+mn-lt"/>
          <a:ea typeface="ＭＳ Ｐゴシック" charset="0"/>
        </a:defRPr>
      </a:lvl4pPr>
      <a:lvl5pPr marL="9350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n"/>
        <a:defRPr sz="1400">
          <a:solidFill>
            <a:schemeClr val="bg2"/>
          </a:solidFill>
          <a:latin typeface="+mn-lt"/>
          <a:ea typeface="ＭＳ Ｐゴシック" charset="0"/>
        </a:defRPr>
      </a:lvl5pPr>
      <a:lvl6pPr marL="13922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6pPr>
      <a:lvl7pPr marL="18494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7pPr>
      <a:lvl8pPr marL="23066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8pPr>
      <a:lvl9pPr marL="27638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(2 lines max)</a:t>
            </a:r>
            <a:endParaRPr lang="en-GB" altLang="en-US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000000"/>
                </a:solidFill>
              </a:rPr>
              <a:t>Johnson Controls, Inc.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defTabSz="457200" eaLnBrk="1" hangingPunct="1"/>
              <a:t>‹#›</a:t>
            </a:fld>
            <a:endParaRPr lang="de-DE" sz="900" dirty="0">
              <a:solidFill>
                <a:srgbClr val="000000"/>
              </a:solidFill>
            </a:endParaRPr>
          </a:p>
        </p:txBody>
      </p:sp>
      <p:pic>
        <p:nvPicPr>
          <p:cNvPr id="11" name="Picture 10" descr="JCI_RGB.emf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19" y="1144589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(use indent for a higher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14" name="Rectangle 1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5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5465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295">
          <p15:clr>
            <a:srgbClr val="F26B43"/>
          </p15:clr>
        </p15:guide>
        <p15:guide id="5" pos="2880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42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(2 lines max)</a:t>
            </a:r>
            <a:endParaRPr lang="en-GB" altLang="en-US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000000"/>
                </a:solidFill>
              </a:rPr>
              <a:t>Johnson Controls, Inc.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defTabSz="457200" eaLnBrk="1" hangingPunct="1"/>
              <a:t>‹#›</a:t>
            </a:fld>
            <a:endParaRPr lang="de-DE" sz="900" dirty="0">
              <a:solidFill>
                <a:srgbClr val="000000"/>
              </a:solidFill>
            </a:endParaRPr>
          </a:p>
        </p:txBody>
      </p:sp>
      <p:pic>
        <p:nvPicPr>
          <p:cNvPr id="11" name="Picture 10" descr="JCI_RGB.emf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19" y="1144589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(use indent for a higher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14" name="Rectangle 1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9"/>
          <p:cNvGrpSpPr>
            <a:grpSpLocks/>
          </p:cNvGrpSpPr>
          <p:nvPr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1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5465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295">
          <p15:clr>
            <a:srgbClr val="F26B43"/>
          </p15:clr>
        </p15:guide>
        <p15:guide id="5" pos="2880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42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37812" b="2515"/>
          <a:stretch/>
        </p:blipFill>
        <p:spPr>
          <a:xfrm>
            <a:off x="979230" y="1447800"/>
            <a:ext cx="10117667" cy="4035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Безопасное обращение с натуральными хладагентами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mtClean="0"/>
              <a:t>Alexander Cohr Pachai</a:t>
            </a:r>
          </a:p>
          <a:p>
            <a:r>
              <a:rPr lang="da-DK" smtClean="0"/>
              <a:t>Sabroe Factory by Johnson Controls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230" y="5486400"/>
            <a:ext cx="7408259" cy="990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6473225"/>
            <a:ext cx="5142848" cy="3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Хладхранилища</a:t>
            </a:r>
            <a:r>
              <a:rPr lang="da-DK" dirty="0" smtClean="0">
                <a:solidFill>
                  <a:schemeClr val="tx1"/>
                </a:solidFill>
              </a:rPr>
              <a:t>, Ta</a:t>
            </a:r>
            <a:r>
              <a:rPr lang="ru-RU" dirty="0" smtClean="0">
                <a:solidFill>
                  <a:schemeClr val="tx1"/>
                </a:solidFill>
              </a:rPr>
              <a:t>мари, Новая Зеландия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8193" y="1143000"/>
            <a:ext cx="3915607" cy="4863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 </a:t>
            </a:r>
            <a:r>
              <a:rPr lang="ru-RU" sz="2000" dirty="0" smtClean="0"/>
              <a:t>апреля</a:t>
            </a:r>
            <a:r>
              <a:rPr lang="en-GB" sz="2000" dirty="0" smtClean="0"/>
              <a:t> 2008</a:t>
            </a:r>
          </a:p>
          <a:p>
            <a:r>
              <a:rPr lang="ru-RU" sz="2000" dirty="0" smtClean="0"/>
              <a:t>Погиб 1 пожарный </a:t>
            </a:r>
            <a:endParaRPr lang="en-GB" sz="2000" dirty="0" smtClean="0"/>
          </a:p>
          <a:p>
            <a:r>
              <a:rPr lang="ru-RU" sz="2000" dirty="0" smtClean="0"/>
              <a:t>7 ранены</a:t>
            </a:r>
            <a:endParaRPr lang="en-GB" sz="2000" dirty="0" smtClean="0"/>
          </a:p>
          <a:p>
            <a:r>
              <a:rPr lang="ru-RU" sz="2000" dirty="0" smtClean="0"/>
              <a:t>Сгорала новая пожарная машина </a:t>
            </a:r>
            <a:r>
              <a:rPr lang="en-GB" sz="2000" dirty="0" smtClean="0"/>
              <a:t>out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8199" y="3222817"/>
            <a:ext cx="6003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Ретрофит</a:t>
            </a:r>
            <a:r>
              <a:rPr lang="ru-RU" sz="2000" dirty="0" smtClean="0"/>
              <a:t> протекающей системы на</a:t>
            </a:r>
            <a:r>
              <a:rPr lang="en-GB" sz="2000" dirty="0" smtClean="0"/>
              <a:t> R-22 </a:t>
            </a:r>
            <a:r>
              <a:rPr lang="ru-RU" sz="2000" dirty="0" smtClean="0"/>
              <a:t>для работы на углеводородах без обустройства места установки.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319832"/>
            <a:ext cx="5309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 выполнены ни одна рекомендация лидеров отрасли, ни один стандарт не соблюден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Плавленый сыр и масло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4425689" cy="4881563"/>
          </a:xfrm>
        </p:spPr>
        <p:txBody>
          <a:bodyPr/>
          <a:lstStyle/>
          <a:p>
            <a:r>
              <a:rPr lang="ru-RU" dirty="0" smtClean="0"/>
              <a:t>Смертельных случаев стало меньше благодаря быстрой и квалифицированной помощи. </a:t>
            </a:r>
            <a:endParaRPr lang="en-GB" dirty="0" smtClean="0"/>
          </a:p>
          <a:p>
            <a:r>
              <a:rPr lang="ru-RU" dirty="0" smtClean="0"/>
              <a:t>После взрыва огонь </a:t>
            </a:r>
            <a:r>
              <a:rPr lang="ru-RU" dirty="0" err="1" smtClean="0"/>
              <a:t>подпитывался</a:t>
            </a:r>
            <a:r>
              <a:rPr lang="ru-RU" dirty="0" smtClean="0"/>
              <a:t> и сжег здания.</a:t>
            </a:r>
            <a:endParaRPr lang="en-GB" dirty="0" smtClean="0"/>
          </a:p>
          <a:p>
            <a:r>
              <a:rPr lang="ru-RU" dirty="0" smtClean="0"/>
              <a:t>Небольшая часть здания спасена благодаря квалифицированной пожарной команде.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0668"/>
          <a:stretch/>
        </p:blipFill>
        <p:spPr>
          <a:xfrm>
            <a:off x="5529573" y="1825625"/>
            <a:ext cx="6456301" cy="38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2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9885" cy="68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чем причина аварии</a:t>
            </a:r>
            <a:r>
              <a:rPr lang="da-DK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Протекающая система на </a:t>
            </a:r>
            <a:r>
              <a:rPr lang="en-GB" dirty="0" smtClean="0"/>
              <a:t>R-22 </a:t>
            </a:r>
            <a:r>
              <a:rPr lang="ru-RU" dirty="0" smtClean="0"/>
              <a:t>была переведена на углеводороды.</a:t>
            </a:r>
            <a:endParaRPr lang="en-GB" dirty="0" smtClean="0"/>
          </a:p>
          <a:p>
            <a:r>
              <a:rPr lang="ru-RU" dirty="0" smtClean="0"/>
              <a:t>Машинное отделение не вентилировалось</a:t>
            </a:r>
            <a:endParaRPr lang="en-GB" dirty="0" smtClean="0"/>
          </a:p>
          <a:p>
            <a:r>
              <a:rPr lang="ru-RU" dirty="0" smtClean="0"/>
              <a:t>Не было </a:t>
            </a:r>
            <a:r>
              <a:rPr lang="ru-RU" dirty="0" err="1" smtClean="0"/>
              <a:t>газодетектора</a:t>
            </a:r>
            <a:endParaRPr lang="en-GB" dirty="0" smtClean="0"/>
          </a:p>
          <a:p>
            <a:r>
              <a:rPr lang="ru-RU" dirty="0" err="1" smtClean="0"/>
              <a:t>Сточнка</a:t>
            </a:r>
            <a:r>
              <a:rPr lang="ru-RU" dirty="0" smtClean="0"/>
              <a:t> грузовиков, работавших на газе в помещении установки</a:t>
            </a:r>
            <a:endParaRPr lang="en-GB" dirty="0" smtClean="0"/>
          </a:p>
          <a:p>
            <a:r>
              <a:rPr lang="ru-RU" dirty="0" smtClean="0"/>
              <a:t>Двери заперты, вход без режущего инструмента невозможен</a:t>
            </a:r>
            <a:endParaRPr lang="en-GB" dirty="0" smtClean="0"/>
          </a:p>
          <a:p>
            <a:endParaRPr lang="en-GB" dirty="0" smtClean="0"/>
          </a:p>
          <a:p>
            <a:r>
              <a:rPr lang="ru-RU" dirty="0" smtClean="0"/>
              <a:t>Преобразование должна была выполнить специализированная компания.</a:t>
            </a:r>
            <a:endParaRPr lang="en-GB" dirty="0" smtClean="0"/>
          </a:p>
          <a:p>
            <a:r>
              <a:rPr lang="ru-RU" dirty="0" smtClean="0"/>
              <a:t>Обычные стандарты предотвратили бы аварию </a:t>
            </a:r>
            <a:endParaRPr lang="en-GB" dirty="0" smtClean="0"/>
          </a:p>
          <a:p>
            <a:r>
              <a:rPr lang="ru-RU" dirty="0" smtClean="0"/>
              <a:t>Устранить утечки перед переходом на другой газ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Авария другого типа: техник ранен в результате взрыва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кондиционера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202182"/>
            <a:ext cx="7772400" cy="47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3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24417" y="-2018645"/>
            <a:ext cx="931121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Updated   </a:t>
            </a:r>
          </a:p>
          <a:p>
            <a:endParaRPr lang="en-GB" dirty="0"/>
          </a:p>
          <a:p>
            <a:r>
              <a:rPr lang="en-GB" dirty="0"/>
              <a:t>May, 06 2015 16:42:00 </a:t>
            </a:r>
          </a:p>
          <a:p>
            <a:endParaRPr lang="en-GB" dirty="0"/>
          </a:p>
          <a:p>
            <a:endParaRPr lang="en-GB" sz="1200" dirty="0"/>
          </a:p>
          <a:p>
            <a:r>
              <a:rPr lang="en-GB" sz="1200" dirty="0"/>
              <a:t>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 smtClean="0"/>
              <a:t>Updated</a:t>
            </a:r>
            <a:r>
              <a:rPr lang="en-GB" sz="1200" dirty="0"/>
              <a:t>   </a:t>
            </a:r>
          </a:p>
          <a:p>
            <a:r>
              <a:rPr lang="en-GB" sz="1200" dirty="0"/>
              <a:t>May, 06 2015 16:42:00 </a:t>
            </a:r>
          </a:p>
          <a:p>
            <a:r>
              <a:rPr lang="ru-RU" sz="2400" dirty="0" smtClean="0"/>
              <a:t>Взрыв газа – погиб человек в </a:t>
            </a:r>
            <a:r>
              <a:rPr lang="ru-RU" sz="2400" dirty="0" err="1" smtClean="0"/>
              <a:t>Бин-Дуонге</a:t>
            </a:r>
            <a:endParaRPr lang="en-GB" sz="24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ru-RU" sz="1600" dirty="0" smtClean="0"/>
              <a:t>Полиция расследует взрыв газа в городе </a:t>
            </a:r>
            <a:r>
              <a:rPr lang="ru-RU" sz="1600" dirty="0" err="1" smtClean="0"/>
              <a:t>Тху-Дау-Мот</a:t>
            </a:r>
            <a:endParaRPr lang="en-GB" sz="1600" dirty="0"/>
          </a:p>
          <a:p>
            <a:endParaRPr lang="en-GB" sz="1600" dirty="0"/>
          </a:p>
          <a:p>
            <a:r>
              <a:rPr lang="ru-RU" sz="1600" dirty="0" err="1" smtClean="0"/>
              <a:t>Бин-Дуонг</a:t>
            </a:r>
            <a:r>
              <a:rPr lang="ru-RU" sz="1600" dirty="0" smtClean="0"/>
              <a:t> </a:t>
            </a:r>
            <a:r>
              <a:rPr lang="en-GB" sz="1600" dirty="0" smtClean="0"/>
              <a:t>(VNS</a:t>
            </a:r>
            <a:r>
              <a:rPr lang="en-GB" sz="1600" dirty="0"/>
              <a:t>) — </a:t>
            </a:r>
            <a:r>
              <a:rPr lang="ru-RU" sz="1600" dirty="0" smtClean="0"/>
              <a:t>1 человек погиб и двое тяжело ранены при взрыве газа утром в южной провинции </a:t>
            </a:r>
            <a:r>
              <a:rPr lang="ru-RU" sz="1600" dirty="0" err="1" smtClean="0"/>
              <a:t>Бин-Дуонг</a:t>
            </a:r>
            <a:r>
              <a:rPr lang="en-GB" sz="1600" dirty="0" smtClean="0"/>
              <a:t>.</a:t>
            </a:r>
            <a:endParaRPr lang="en-GB" sz="1600" dirty="0"/>
          </a:p>
          <a:p>
            <a:endParaRPr lang="en-GB" sz="1600" dirty="0"/>
          </a:p>
          <a:p>
            <a:r>
              <a:rPr lang="ru-RU" sz="1600" dirty="0" smtClean="0"/>
              <a:t>Взрыв произошел в </a:t>
            </a:r>
            <a:r>
              <a:rPr lang="en-GB" sz="1600" dirty="0" smtClean="0"/>
              <a:t>8</a:t>
            </a:r>
            <a:r>
              <a:rPr lang="ru-RU" sz="1600" dirty="0" smtClean="0"/>
              <a:t> утра в компании </a:t>
            </a:r>
            <a:r>
              <a:rPr lang="en-GB" sz="1600" dirty="0" smtClean="0"/>
              <a:t> </a:t>
            </a:r>
            <a:r>
              <a:rPr lang="ru-RU" sz="1600" dirty="0" smtClean="0"/>
              <a:t>«</a:t>
            </a:r>
            <a:r>
              <a:rPr lang="en-GB" sz="1600" dirty="0" smtClean="0"/>
              <a:t>Ta</a:t>
            </a:r>
            <a:r>
              <a:rPr lang="ru-RU" sz="1600" dirty="0" err="1" smtClean="0"/>
              <a:t>н-Нха</a:t>
            </a:r>
            <a:r>
              <a:rPr lang="ru-RU" sz="1600" dirty="0" smtClean="0"/>
              <a:t>»</a:t>
            </a:r>
            <a:r>
              <a:rPr lang="en-GB" sz="1600" dirty="0" smtClean="0"/>
              <a:t> </a:t>
            </a:r>
            <a:r>
              <a:rPr lang="ru-RU" sz="1600" dirty="0" smtClean="0"/>
              <a:t>в районе </a:t>
            </a:r>
            <a:r>
              <a:rPr lang="ru-RU" sz="1600" dirty="0" err="1" smtClean="0"/>
              <a:t>Пху-Тхо</a:t>
            </a:r>
            <a:r>
              <a:rPr lang="en-GB" sz="1600" dirty="0" smtClean="0"/>
              <a:t> </a:t>
            </a:r>
            <a:r>
              <a:rPr lang="ru-RU" sz="1600" dirty="0" smtClean="0"/>
              <a:t>города </a:t>
            </a:r>
            <a:r>
              <a:rPr lang="ru-RU" sz="1600" dirty="0" err="1" smtClean="0"/>
              <a:t>Тху-Дау-Мот</a:t>
            </a:r>
            <a:r>
              <a:rPr lang="en-GB" sz="1600" dirty="0" smtClean="0"/>
              <a:t>.</a:t>
            </a:r>
            <a:endParaRPr lang="en-GB" sz="1600" dirty="0"/>
          </a:p>
          <a:p>
            <a:endParaRPr lang="en-GB" sz="1600" dirty="0"/>
          </a:p>
          <a:p>
            <a:r>
              <a:rPr lang="ru-RU" sz="1600" dirty="0" smtClean="0"/>
              <a:t>Двое тяжело раненных госпитализированы в больницу </a:t>
            </a:r>
            <a:r>
              <a:rPr lang="ru-RU" sz="1600" dirty="0" err="1" smtClean="0"/>
              <a:t>Бин-Дуонг</a:t>
            </a:r>
            <a:r>
              <a:rPr lang="en-GB" sz="1600" dirty="0" smtClean="0"/>
              <a:t>.</a:t>
            </a:r>
            <a:endParaRPr lang="en-GB" sz="1600" dirty="0"/>
          </a:p>
          <a:p>
            <a:endParaRPr lang="en-GB" sz="1600" dirty="0"/>
          </a:p>
          <a:p>
            <a:r>
              <a:rPr lang="ru-RU" sz="1600" dirty="0" smtClean="0"/>
              <a:t>Местный житель рассказал, что взрыв был мощным и осколки летали повсюду, вызвав панику местных жителей</a:t>
            </a:r>
            <a:r>
              <a:rPr lang="en-GB" sz="1600" dirty="0" smtClean="0"/>
              <a:t>.</a:t>
            </a:r>
            <a:endParaRPr lang="en-GB" sz="1600" dirty="0"/>
          </a:p>
          <a:p>
            <a:endParaRPr lang="en-GB" sz="1600" dirty="0"/>
          </a:p>
          <a:p>
            <a:r>
              <a:rPr lang="ru-RU" sz="1600" u="sng" dirty="0" smtClean="0"/>
              <a:t>Один инспектор сказал, что причина взрыва возможно – </a:t>
            </a:r>
            <a:r>
              <a:rPr lang="ru-RU" sz="1600" u="sng" dirty="0" err="1" smtClean="0"/>
              <a:t>неотсорожная</a:t>
            </a:r>
            <a:r>
              <a:rPr lang="ru-RU" sz="1600" u="sng" dirty="0" smtClean="0"/>
              <a:t> заправка газа в кондиционер</a:t>
            </a:r>
            <a:r>
              <a:rPr lang="en-GB" sz="1600" dirty="0" smtClean="0"/>
              <a:t>. </a:t>
            </a:r>
            <a:r>
              <a:rPr lang="en-GB" sz="1600" dirty="0"/>
              <a:t>— VNS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5632" y="1295400"/>
            <a:ext cx="2131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Последние новости по Вьетнаму 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Взрыв произошел при неосторожной пайке</a:t>
            </a:r>
            <a:r>
              <a:rPr lang="en-GB" dirty="0" smtClean="0"/>
              <a:t>. </a:t>
            </a:r>
            <a:r>
              <a:rPr lang="ru-RU" dirty="0" smtClean="0"/>
              <a:t>Другого взрыва баллона с </a:t>
            </a:r>
            <a:r>
              <a:rPr lang="en-GB" dirty="0" smtClean="0"/>
              <a:t>R-22 </a:t>
            </a:r>
            <a:r>
              <a:rPr lang="ru-RU" dirty="0" smtClean="0"/>
              <a:t>или компрессора не было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153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Другая авария: двое погибших при взрыве кондиционера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639" y="657224"/>
            <a:ext cx="9545093" cy="60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029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Один   пострадавший	скончался</a:t>
            </a:r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371600"/>
            <a:ext cx="6864995" cy="6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20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Еще </a:t>
            </a:r>
            <a:r>
              <a:rPr lang="ru-RU" dirty="0" err="1" smtClean="0">
                <a:solidFill>
                  <a:schemeClr val="tx1"/>
                </a:solidFill>
              </a:rPr>
              <a:t>аврия</a:t>
            </a:r>
            <a:r>
              <a:rPr lang="ru-RU" dirty="0" smtClean="0">
                <a:solidFill>
                  <a:schemeClr val="tx1"/>
                </a:solidFill>
              </a:rPr>
              <a:t> – 1 погиб, двое ранены при взрыве кондиционера в </a:t>
            </a:r>
            <a:r>
              <a:rPr lang="ru-RU" dirty="0" err="1" smtClean="0">
                <a:solidFill>
                  <a:schemeClr val="tx1"/>
                </a:solidFill>
              </a:rPr>
              <a:t>Гулшане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5410200" cy="546356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1662" y="981074"/>
            <a:ext cx="7657143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00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Глобальное потепление связано с потреблением ГФУ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Figure 1.4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2" y="762000"/>
            <a:ext cx="5625662" cy="29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_1-24_Fgases_trends_Rev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7149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3676" y="3161563"/>
            <a:ext cx="31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WMO/UNEP 2014 SAP report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31627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Таинственные взрывы кондиционеров</a:t>
            </a:r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6360858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8854" y="1066800"/>
            <a:ext cx="449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Последние новости по Вьетнаму 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Взрыв произошел при неосторожной пайке</a:t>
            </a:r>
            <a:r>
              <a:rPr lang="en-GB" dirty="0" smtClean="0"/>
              <a:t>. </a:t>
            </a:r>
            <a:r>
              <a:rPr lang="ru-RU" dirty="0" smtClean="0"/>
              <a:t>Другого взрыва баллона с </a:t>
            </a:r>
            <a:r>
              <a:rPr lang="en-GB" dirty="0" smtClean="0"/>
              <a:t>R-22 </a:t>
            </a:r>
            <a:r>
              <a:rPr lang="ru-RU" dirty="0" smtClean="0"/>
              <a:t>или компрессора не было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117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Европе тоже случается: еще один инженер ранен при взрыве кондиционера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62725"/>
            <a:ext cx="7042591" cy="60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68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Залог успеха - обучение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Не раз техники использовали кислород для проверки давления потому что кислород имела под рукой.</a:t>
            </a:r>
            <a:endParaRPr lang="en-GB" sz="2400" dirty="0" smtClean="0"/>
          </a:p>
          <a:p>
            <a:r>
              <a:rPr lang="ru-RU" sz="2400" dirty="0" smtClean="0"/>
              <a:t>Слишком много аварий из-за беспечного поведения – как во Вьетнаме</a:t>
            </a:r>
            <a:r>
              <a:rPr lang="ru-RU" sz="2400" u="sng" dirty="0" smtClean="0"/>
              <a:t>.</a:t>
            </a:r>
            <a:endParaRPr lang="en-GB" sz="2400" u="sng" dirty="0" smtClean="0"/>
          </a:p>
          <a:p>
            <a:r>
              <a:rPr lang="ru-RU" sz="2400" dirty="0" smtClean="0"/>
              <a:t>Много несчастных случаев при падении с высоты.</a:t>
            </a:r>
            <a:endParaRPr lang="en-GB" sz="2400" dirty="0" smtClean="0"/>
          </a:p>
          <a:p>
            <a:r>
              <a:rPr lang="ru-RU" sz="2400" dirty="0" smtClean="0"/>
              <a:t>Взрывы случаются как с </a:t>
            </a:r>
            <a:r>
              <a:rPr lang="en-GB" sz="2400" dirty="0" smtClean="0"/>
              <a:t>R22, R134a</a:t>
            </a:r>
            <a:r>
              <a:rPr lang="ru-RU" sz="2400" dirty="0" smtClean="0"/>
              <a:t>, так и с </a:t>
            </a:r>
            <a:r>
              <a:rPr lang="en-GB" sz="2400" dirty="0" smtClean="0"/>
              <a:t>R407C </a:t>
            </a:r>
            <a:r>
              <a:rPr lang="ru-RU" sz="2400" dirty="0" smtClean="0"/>
              <a:t>так как в системе было много воздуха для достижения порога воспламенения</a:t>
            </a:r>
            <a:r>
              <a:rPr lang="en-GB" sz="2400" dirty="0" smtClean="0"/>
              <a:t> </a:t>
            </a:r>
            <a:r>
              <a:rPr lang="ru-RU" sz="2400" dirty="0" smtClean="0"/>
              <a:t>при повышенном давлении и температуре.</a:t>
            </a:r>
            <a:endParaRPr lang="en-GB" sz="2400" dirty="0" smtClean="0"/>
          </a:p>
          <a:p>
            <a:r>
              <a:rPr lang="ru-RU" sz="2400" dirty="0" smtClean="0"/>
              <a:t>Самая распространенная причина пожара в кондиционере – недостаток техобслуживания и очистки.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099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Опасные условия работы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4428571" cy="590476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682" y="832945"/>
            <a:ext cx="4996297" cy="59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39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Прочие аварии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Неправильная реакция: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ru-RU" dirty="0" smtClean="0"/>
              <a:t>выдергивание вилок из розеток когда протекает хладагент в машинном отделении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ru-RU" dirty="0" smtClean="0"/>
              <a:t>только квалифицированным специалистам разрешено входить в машинное отделение – подобно машинному отделению лифтов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ru-RU" dirty="0" smtClean="0"/>
              <a:t>машинное отделение не склад и не парковка для автопогрузчиков и другой техники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ru-RU" dirty="0" smtClean="0"/>
              <a:t>машинное отделение и вентиляционная система кондиционера нельзя смешивать друг с другом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ru-RU" dirty="0" smtClean="0"/>
              <a:t>должна быть система обнаружения.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2076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Аварии с аммиаком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Аварии с аммиаком обычно редки.</a:t>
            </a:r>
            <a:endParaRPr lang="en-GB" dirty="0" smtClean="0"/>
          </a:p>
          <a:p>
            <a:r>
              <a:rPr lang="ru-RU" dirty="0" smtClean="0"/>
              <a:t>Аммиак используется более </a:t>
            </a:r>
            <a:r>
              <a:rPr lang="en-GB" dirty="0" smtClean="0"/>
              <a:t>150 </a:t>
            </a:r>
            <a:r>
              <a:rPr lang="ru-RU" dirty="0" smtClean="0"/>
              <a:t>лет и во многих странах мира имеется в наличии обученный персонал. </a:t>
            </a:r>
            <a:endParaRPr lang="en-GB" dirty="0" smtClean="0"/>
          </a:p>
          <a:p>
            <a:r>
              <a:rPr lang="ru-RU" dirty="0" smtClean="0"/>
              <a:t>Требования к обучению хорошо интегрированы в отрасль и приняты.</a:t>
            </a:r>
            <a:endParaRPr lang="en-GB" dirty="0" smtClean="0"/>
          </a:p>
          <a:p>
            <a:r>
              <a:rPr lang="ru-RU" dirty="0" smtClean="0"/>
              <a:t>Имеются в наличии стандарты и процедуры, которые совершенствуются при появлении новых методов.</a:t>
            </a:r>
            <a:endParaRPr lang="en-GB" dirty="0" smtClean="0"/>
          </a:p>
          <a:p>
            <a:r>
              <a:rPr lang="ru-RU" dirty="0" smtClean="0"/>
              <a:t>Требования по ТБ и средства индивидуальной защиты имеются в продаже.</a:t>
            </a:r>
            <a:endParaRPr lang="en-GB" dirty="0" smtClean="0"/>
          </a:p>
          <a:p>
            <a:r>
              <a:rPr lang="ru-RU" dirty="0" smtClean="0"/>
              <a:t>При необходимости можно нанять на работу квалифицированных инженеров и сварщиков.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8704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3" name="Rectangle 5"/>
          <p:cNvSpPr>
            <a:spLocks noGrp="1" noChangeArrowheads="1"/>
          </p:cNvSpPr>
          <p:nvPr>
            <p:ph type="title"/>
          </p:nvPr>
        </p:nvSpPr>
        <p:spPr>
          <a:xfrm>
            <a:off x="1616365" y="198438"/>
            <a:ext cx="9355476" cy="781210"/>
          </a:xfrm>
        </p:spPr>
        <p:txBody>
          <a:bodyPr anchor="t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rPr>
              <a:t>Утечка аммиака на продовольственном холодильном заводе в Шанхае, КНР </a:t>
            </a: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idx="1"/>
          </p:nvPr>
        </p:nvSpPr>
        <p:spPr>
          <a:xfrm>
            <a:off x="965978" y="838200"/>
            <a:ext cx="8441323" cy="5181600"/>
          </a:xfrm>
          <a:noFill/>
        </p:spPr>
        <p:txBody>
          <a:bodyPr>
            <a:noAutofit/>
          </a:bodyPr>
          <a:lstStyle/>
          <a:p>
            <a:pPr marL="1587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 dirty="0" smtClean="0"/>
              <a:t>Телесные повреждения</a:t>
            </a:r>
            <a:r>
              <a:rPr lang="en-US" sz="1800" b="1" u="sng" dirty="0" smtClean="0"/>
              <a:t>:</a:t>
            </a:r>
          </a:p>
          <a:p>
            <a:pPr marL="171450" lvl="1" indent="-16986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15 </a:t>
            </a:r>
            <a:r>
              <a:rPr lang="ru-RU" sz="1800" dirty="0" smtClean="0"/>
              <a:t>человек погибли, </a:t>
            </a:r>
            <a:r>
              <a:rPr lang="en-US" sz="1800" dirty="0" smtClean="0"/>
              <a:t>7 </a:t>
            </a:r>
            <a:r>
              <a:rPr lang="ru-RU" sz="1800" dirty="0" smtClean="0"/>
              <a:t>тяжело ранены</a:t>
            </a:r>
            <a:r>
              <a:rPr lang="en-US" sz="1800" dirty="0" smtClean="0"/>
              <a:t>.</a:t>
            </a:r>
          </a:p>
          <a:p>
            <a:pPr marL="171450" lvl="1" indent="-171450" eaLnBrk="1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800" b="1" u="sng" dirty="0" smtClean="0"/>
              <a:t>Описание аварии</a:t>
            </a:r>
            <a:r>
              <a:rPr lang="en-US" sz="1800" b="1" u="sng" dirty="0" smtClean="0"/>
              <a:t>:</a:t>
            </a:r>
            <a:endParaRPr lang="en-US" altLang="zh-Hans" sz="1800" dirty="0" smtClean="0">
              <a:ea typeface="宋体" pitchFamily="2" charset="-122"/>
            </a:endParaRP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 smtClean="0"/>
              <a:t>Оператор размораживал морозильник </a:t>
            </a:r>
            <a:r>
              <a:rPr lang="en-US" sz="1800" dirty="0" smtClean="0"/>
              <a:t>IQF </a:t>
            </a:r>
            <a:r>
              <a:rPr lang="ru-RU" sz="1800" dirty="0" smtClean="0"/>
              <a:t>в помещении аммиачного компрессора для повышения </a:t>
            </a:r>
            <a:r>
              <a:rPr lang="ru-RU" sz="1800" dirty="0" err="1" smtClean="0"/>
              <a:t>хладопроизводительности</a:t>
            </a:r>
            <a:r>
              <a:rPr lang="en-US" sz="1800" dirty="0" smtClean="0"/>
              <a:t>. </a:t>
            </a:r>
          </a:p>
          <a:p>
            <a:pPr marL="171450" lvl="1" indent="-1714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zh-Hans" sz="1800" dirty="0" smtClean="0"/>
              <a:t>Горячий аммиачный газ смешался с жидким аммиаком в результате внезапного увеличения при </a:t>
            </a:r>
            <a:r>
              <a:rPr lang="ru-RU" altLang="zh-Hans" sz="1800" dirty="0" err="1" smtClean="0"/>
              <a:t>гидроударе</a:t>
            </a:r>
            <a:r>
              <a:rPr lang="en-US" altLang="zh-Hans" sz="1800" dirty="0" smtClean="0"/>
              <a:t>.</a:t>
            </a:r>
          </a:p>
          <a:p>
            <a:pPr marL="171450" lvl="1" indent="-1714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zh-Hans" sz="1800" dirty="0" smtClean="0"/>
              <a:t>Несколько тонн аммиака вытекли и убили рабочих в производственной зоне близ компрессорной – они не смогли быстро убежать</a:t>
            </a:r>
            <a:r>
              <a:rPr lang="en-US" altLang="zh-Hans" sz="1800" dirty="0" smtClean="0"/>
              <a:t>.</a:t>
            </a:r>
          </a:p>
          <a:p>
            <a:pPr marL="288925" lvl="1" indent="-288925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b="1" u="sng" dirty="0" smtClean="0"/>
              <a:t>Причины</a:t>
            </a:r>
            <a:r>
              <a:rPr lang="en-US" sz="1800" b="1" u="sng" dirty="0" smtClean="0"/>
              <a:t>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itchFamily="2" charset="2"/>
              <a:buChar char="§"/>
            </a:pPr>
            <a:r>
              <a:rPr lang="ru-RU" sz="1800" dirty="0" smtClean="0"/>
              <a:t>Неправильная </a:t>
            </a:r>
            <a:r>
              <a:rPr lang="ru-RU" sz="1800" dirty="0" err="1" smtClean="0"/>
              <a:t>разморозка</a:t>
            </a:r>
            <a:r>
              <a:rPr lang="ru-RU" sz="1800" dirty="0" smtClean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не вылили холодный аммиак в трубе</a:t>
            </a:r>
            <a:r>
              <a:rPr lang="en-US" sz="1800" dirty="0" smtClean="0"/>
              <a:t>).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itchFamily="2" charset="2"/>
              <a:buChar char="§"/>
            </a:pPr>
            <a:r>
              <a:rPr lang="ru-RU" sz="1800" dirty="0" smtClean="0"/>
              <a:t>Плохо приварена крышка к трубе</a:t>
            </a:r>
            <a:r>
              <a:rPr lang="en-US" sz="1800" dirty="0" smtClean="0"/>
              <a:t>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itchFamily="2" charset="2"/>
              <a:buChar char="§"/>
            </a:pPr>
            <a:r>
              <a:rPr lang="ru-RU" sz="1800" dirty="0" smtClean="0"/>
              <a:t>Плохая планировка завода</a:t>
            </a:r>
            <a:r>
              <a:rPr lang="en-US" sz="1800" dirty="0" smtClean="0"/>
              <a:t>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itchFamily="2" charset="2"/>
              <a:buChar char="§"/>
            </a:pPr>
            <a:r>
              <a:rPr lang="ru-RU" sz="1800" dirty="0" smtClean="0"/>
              <a:t>Недостаточное осведомление и обучение временного рабочего. </a:t>
            </a:r>
            <a:r>
              <a:rPr lang="en-US" sz="1800" dirty="0" smtClean="0"/>
              <a:t>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90000"/>
              <a:buNone/>
            </a:pPr>
            <a:r>
              <a:rPr lang="ru-RU" sz="1800" b="1" u="sng" dirty="0" smtClean="0"/>
              <a:t>Уроки </a:t>
            </a:r>
            <a:r>
              <a:rPr lang="en-US" sz="1800" b="1" u="sng" dirty="0" smtClean="0"/>
              <a:t>:</a:t>
            </a: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itchFamily="2" charset="2"/>
              <a:buChar char="§"/>
            </a:pPr>
            <a:r>
              <a:rPr lang="ru-RU" sz="1800" dirty="0" smtClean="0"/>
              <a:t>Сварку трубы высокого давления должен выполнять квалифицированный рабочий и поставщик</a:t>
            </a:r>
            <a:r>
              <a:rPr lang="en-US" sz="1800" dirty="0" smtClean="0"/>
              <a:t>.</a:t>
            </a: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itchFamily="2" charset="2"/>
              <a:buChar char="§"/>
            </a:pPr>
            <a:r>
              <a:rPr lang="ru-RU" sz="1800" dirty="0" smtClean="0">
                <a:latin typeface="+mj-lt"/>
              </a:rPr>
              <a:t>Обучение операторов</a:t>
            </a:r>
            <a:r>
              <a:rPr lang="en-US" sz="1800" dirty="0" smtClean="0">
                <a:latin typeface="+mj-lt"/>
              </a:rPr>
              <a:t>.</a:t>
            </a:r>
          </a:p>
        </p:txBody>
      </p:sp>
      <p:sp>
        <p:nvSpPr>
          <p:cNvPr id="3079" name="Rectangle 19"/>
          <p:cNvSpPr>
            <a:spLocks noChangeArrowheads="1"/>
          </p:cNvSpPr>
          <p:nvPr/>
        </p:nvSpPr>
        <p:spPr bwMode="auto">
          <a:xfrm>
            <a:off x="1524000" y="1872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1" name="Picture 2" descr="C:\Users\cwu48\AppData\Local\Temp\54MO[XU2(X_ZH3692$T4CJ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766" y="1766795"/>
            <a:ext cx="1916891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cwu48\AppData\Local\Temp\N0C1%DG0C~2YR63E6II(_{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02" y="3876687"/>
            <a:ext cx="1914055" cy="14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45602" y="3374905"/>
            <a:ext cx="1914055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ans" sz="1000" dirty="0" smtClean="0"/>
              <a:t>Damaged Header </a:t>
            </a:r>
            <a:endParaRPr lang="zh-Hans" altLang="en-US" sz="1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545602" y="5575451"/>
            <a:ext cx="1916891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ans" sz="1000" dirty="0" smtClean="0"/>
              <a:t>The Cap off from the header</a:t>
            </a:r>
            <a:endParaRPr lang="zh-Hans" altLang="en-US" sz="1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96200" y="1050542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Дата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13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августа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9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Очень важное замечание</a:t>
            </a:r>
            <a:r>
              <a:rPr lang="da-DK" sz="2800" dirty="0" smtClean="0">
                <a:solidFill>
                  <a:srgbClr val="FF0000"/>
                </a:solidFill>
              </a:rPr>
              <a:t>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Вы не можете и не должны устанавливать правила и регламенты на основе происшествий, когда нарушаются стандарты и регламенты.</a:t>
            </a:r>
            <a:endParaRPr lang="en-GB" sz="2400" dirty="0" smtClean="0"/>
          </a:p>
          <a:p>
            <a:r>
              <a:rPr lang="ru-RU" sz="2400" dirty="0" smtClean="0"/>
              <a:t>Такие происшествия чаще бывают из-за человеческого фактора.</a:t>
            </a:r>
            <a:endParaRPr lang="en-GB" sz="2400" dirty="0" smtClean="0"/>
          </a:p>
          <a:p>
            <a:r>
              <a:rPr lang="ru-RU" sz="2400" dirty="0" smtClean="0"/>
              <a:t>Когда главной заботой становятся деньги, здравым смыслом пренебрегают.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7171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Выход </a:t>
            </a:r>
            <a:r>
              <a:rPr lang="en-GB" dirty="0" smtClean="0">
                <a:solidFill>
                  <a:schemeClr val="tx1"/>
                </a:solidFill>
              </a:rPr>
              <a:t>CO</a:t>
            </a:r>
            <a:r>
              <a:rPr lang="en-GB" baseline="-25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 вызвал летальных последствий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414"/>
            <a:ext cx="10943167" cy="4681537"/>
          </a:xfrm>
        </p:spPr>
        <p:txBody>
          <a:bodyPr/>
          <a:lstStyle/>
          <a:p>
            <a:r>
              <a:rPr lang="ru-RU" dirty="0" smtClean="0"/>
              <a:t>В</a:t>
            </a:r>
            <a:r>
              <a:rPr lang="en-GB" dirty="0" smtClean="0"/>
              <a:t> 2010 </a:t>
            </a:r>
            <a:r>
              <a:rPr lang="ru-RU" dirty="0" smtClean="0"/>
              <a:t>и</a:t>
            </a:r>
            <a:r>
              <a:rPr lang="en-GB" dirty="0" smtClean="0"/>
              <a:t> 2011 </a:t>
            </a:r>
            <a:r>
              <a:rPr lang="ru-RU" dirty="0" smtClean="0"/>
              <a:t>два происшествия в Англии.</a:t>
            </a:r>
            <a:endParaRPr lang="en-GB" dirty="0" smtClean="0"/>
          </a:p>
          <a:p>
            <a:r>
              <a:rPr lang="ru-RU" dirty="0" smtClean="0"/>
              <a:t>Причиной оказались комплектующие детали </a:t>
            </a:r>
            <a:endParaRPr lang="en-GB" dirty="0" smtClean="0"/>
          </a:p>
          <a:p>
            <a:r>
              <a:rPr lang="ru-RU" dirty="0" smtClean="0"/>
              <a:t>Производитель признал, что были проблемы с качеством </a:t>
            </a:r>
            <a:endParaRPr lang="en-GB" dirty="0" smtClean="0"/>
          </a:p>
          <a:p>
            <a:r>
              <a:rPr lang="ru-RU" dirty="0" smtClean="0"/>
              <a:t>После чего были смонтированы сотни систем без осложнений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7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Нюханье газов – смертельно опасная зависимость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Согласно правительственному исследованию, </a:t>
            </a:r>
            <a:r>
              <a:rPr lang="en-US" dirty="0" smtClean="0"/>
              <a:t>52</a:t>
            </a:r>
            <a:r>
              <a:rPr lang="en-US" dirty="0"/>
              <a:t>% </a:t>
            </a:r>
            <a:r>
              <a:rPr lang="ru-RU" dirty="0" smtClean="0"/>
              <a:t>принятых на лечение случаев, связанных с вдыханием в </a:t>
            </a:r>
            <a:r>
              <a:rPr lang="en-US" dirty="0" smtClean="0"/>
              <a:t>2008 </a:t>
            </a:r>
            <a:r>
              <a:rPr lang="ru-RU" dirty="0" smtClean="0"/>
              <a:t>были пациенты </a:t>
            </a:r>
            <a:r>
              <a:rPr lang="en-US" dirty="0" smtClean="0"/>
              <a:t>18</a:t>
            </a:r>
            <a:r>
              <a:rPr lang="ru-RU" dirty="0" smtClean="0"/>
              <a:t>-</a:t>
            </a:r>
            <a:r>
              <a:rPr lang="en-US" dirty="0" smtClean="0"/>
              <a:t>29 </a:t>
            </a:r>
            <a:r>
              <a:rPr lang="ru-RU" dirty="0" smtClean="0"/>
              <a:t>лет. </a:t>
            </a:r>
            <a:r>
              <a:rPr lang="en-US" dirty="0" smtClean="0"/>
              <a:t>32</a:t>
            </a:r>
            <a:r>
              <a:rPr lang="en-US" dirty="0"/>
              <a:t>% </a:t>
            </a:r>
            <a:r>
              <a:rPr lang="ru-RU" dirty="0" smtClean="0"/>
              <a:t>в возрасте</a:t>
            </a:r>
            <a:r>
              <a:rPr lang="en-US" dirty="0" smtClean="0"/>
              <a:t> 30</a:t>
            </a:r>
            <a:r>
              <a:rPr lang="ru-RU" dirty="0" smtClean="0"/>
              <a:t>-</a:t>
            </a:r>
            <a:r>
              <a:rPr lang="en-US" dirty="0" smtClean="0"/>
              <a:t>44 </a:t>
            </a:r>
            <a:r>
              <a:rPr lang="ru-RU" dirty="0" smtClean="0"/>
              <a:t>лет, </a:t>
            </a:r>
            <a:r>
              <a:rPr lang="en-US" dirty="0" smtClean="0"/>
              <a:t>16</a:t>
            </a:r>
            <a:r>
              <a:rPr lang="en-US" dirty="0"/>
              <a:t>% </a:t>
            </a:r>
            <a:r>
              <a:rPr lang="en-US" dirty="0" smtClean="0"/>
              <a:t>45 </a:t>
            </a:r>
            <a:r>
              <a:rPr lang="ru-RU" dirty="0" smtClean="0"/>
              <a:t>лет и старше. Потребление </a:t>
            </a:r>
            <a:r>
              <a:rPr lang="ru-RU" dirty="0" err="1" smtClean="0"/>
              <a:t>крэка</a:t>
            </a:r>
            <a:r>
              <a:rPr lang="ru-RU" dirty="0" smtClean="0"/>
              <a:t>, </a:t>
            </a:r>
            <a:r>
              <a:rPr lang="en-US" dirty="0" smtClean="0"/>
              <a:t>LSD</a:t>
            </a:r>
            <a:r>
              <a:rPr lang="en-US" dirty="0"/>
              <a:t>, </a:t>
            </a:r>
            <a:r>
              <a:rPr lang="ru-RU" dirty="0" smtClean="0"/>
              <a:t>героина и </a:t>
            </a:r>
            <a:r>
              <a:rPr lang="en-US" dirty="0" smtClean="0"/>
              <a:t>PCP </a:t>
            </a:r>
            <a:r>
              <a:rPr lang="ru-RU" dirty="0" smtClean="0"/>
              <a:t>среди взрослых ниже, чем вдыхание.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6590" y="2971800"/>
            <a:ext cx="5075635" cy="2900363"/>
          </a:xfrm>
          <a:prstGeom prst="rect">
            <a:avLst/>
          </a:prstGeom>
        </p:spPr>
      </p:pic>
      <p:sp>
        <p:nvSpPr>
          <p:cNvPr id="5" name="Rectangle 4"/>
          <p:cNvSpPr txBox="1"/>
          <p:nvPr/>
        </p:nvSpPr>
        <p:spPr>
          <a:xfrm>
            <a:off x="624419" y="6127233"/>
            <a:ext cx="6626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http://www.addictionsearch.com/treatment_blog/huffing-freon-is-a-deadly-addiction_81.html</a:t>
            </a:r>
          </a:p>
        </p:txBody>
      </p:sp>
    </p:spTree>
    <p:extLst>
      <p:ext uri="{BB962C8B-B14F-4D97-AF65-F5344CB8AC3E}">
        <p14:creationId xmlns:p14="http://schemas.microsoft.com/office/powerpoint/2010/main" val="107734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Натуральные хладагенты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524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Определение натуральных хладагентов</a:t>
            </a:r>
            <a:r>
              <a:rPr lang="en-GB" dirty="0" smtClean="0"/>
              <a:t>:</a:t>
            </a:r>
          </a:p>
          <a:p>
            <a:r>
              <a:rPr lang="ru-RU" dirty="0" smtClean="0"/>
              <a:t>Встречаются в природе.</a:t>
            </a:r>
          </a:p>
          <a:p>
            <a:r>
              <a:rPr lang="ru-RU" dirty="0" smtClean="0"/>
              <a:t>Разлагаются в атмосфере, не образуя токсичных продуктов распада. </a:t>
            </a:r>
            <a:endParaRPr lang="en-GB" dirty="0" smtClean="0"/>
          </a:p>
        </p:txBody>
      </p:sp>
      <p:sp>
        <p:nvSpPr>
          <p:cNvPr id="59470" name="Rectangle 7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9393" name="Group 1"/>
          <p:cNvGrpSpPr>
            <a:grpSpLocks noChangeAspect="1"/>
          </p:cNvGrpSpPr>
          <p:nvPr/>
        </p:nvGrpSpPr>
        <p:grpSpPr bwMode="auto">
          <a:xfrm>
            <a:off x="513715" y="1295400"/>
            <a:ext cx="4194175" cy="4495800"/>
            <a:chOff x="-40" y="-17"/>
            <a:chExt cx="6605" cy="3320"/>
          </a:xfrm>
        </p:grpSpPr>
        <p:sp>
          <p:nvSpPr>
            <p:cNvPr id="59469" name="AutoShape 77"/>
            <p:cNvSpPr>
              <a:spLocks noChangeAspect="1" noChangeArrowheads="1" noTextEdit="1"/>
            </p:cNvSpPr>
            <p:nvPr/>
          </p:nvSpPr>
          <p:spPr bwMode="auto">
            <a:xfrm>
              <a:off x="-40" y="-17"/>
              <a:ext cx="6605" cy="3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68" name="Rectangle 76"/>
            <p:cNvSpPr>
              <a:spLocks noChangeArrowheads="1"/>
            </p:cNvSpPr>
            <p:nvPr/>
          </p:nvSpPr>
          <p:spPr bwMode="auto">
            <a:xfrm>
              <a:off x="120" y="51"/>
              <a:ext cx="240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Нынешние хладагенты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7" name="Rectangle 75"/>
            <p:cNvSpPr>
              <a:spLocks noChangeArrowheads="1"/>
            </p:cNvSpPr>
            <p:nvPr/>
          </p:nvSpPr>
          <p:spPr bwMode="auto">
            <a:xfrm>
              <a:off x="120" y="340"/>
              <a:ext cx="129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6" name="Rectangle 74"/>
            <p:cNvSpPr>
              <a:spLocks noChangeArrowheads="1"/>
            </p:cNvSpPr>
            <p:nvPr/>
          </p:nvSpPr>
          <p:spPr bwMode="auto">
            <a:xfrm>
              <a:off x="3202" y="357"/>
              <a:ext cx="150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Альтернативы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5" name="Rectangle 73"/>
            <p:cNvSpPr>
              <a:spLocks noChangeArrowheads="1"/>
            </p:cNvSpPr>
            <p:nvPr/>
          </p:nvSpPr>
          <p:spPr bwMode="auto">
            <a:xfrm>
              <a:off x="3202" y="664"/>
              <a:ext cx="123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R290/R600a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4" name="Rectangle 72"/>
            <p:cNvSpPr>
              <a:spLocks noChangeArrowheads="1"/>
            </p:cNvSpPr>
            <p:nvPr/>
          </p:nvSpPr>
          <p:spPr bwMode="auto">
            <a:xfrm>
              <a:off x="3202" y="970"/>
              <a:ext cx="64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R600a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3" name="Rectangle 71"/>
            <p:cNvSpPr>
              <a:spLocks noChangeArrowheads="1"/>
            </p:cNvSpPr>
            <p:nvPr/>
          </p:nvSpPr>
          <p:spPr bwMode="auto">
            <a:xfrm>
              <a:off x="3202" y="1276"/>
              <a:ext cx="52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R717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2" name="Rectangle 70"/>
            <p:cNvSpPr>
              <a:spLocks noChangeArrowheads="1"/>
            </p:cNvSpPr>
            <p:nvPr/>
          </p:nvSpPr>
          <p:spPr bwMode="auto">
            <a:xfrm>
              <a:off x="3202" y="1583"/>
              <a:ext cx="52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R723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1" name="Rectangle 69"/>
            <p:cNvSpPr>
              <a:spLocks noChangeArrowheads="1"/>
            </p:cNvSpPr>
            <p:nvPr/>
          </p:nvSpPr>
          <p:spPr bwMode="auto">
            <a:xfrm>
              <a:off x="3202" y="1889"/>
              <a:ext cx="52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R290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0" name="Rectangle 68"/>
            <p:cNvSpPr>
              <a:spLocks noChangeArrowheads="1"/>
            </p:cNvSpPr>
            <p:nvPr/>
          </p:nvSpPr>
          <p:spPr bwMode="auto">
            <a:xfrm>
              <a:off x="3202" y="2195"/>
              <a:ext cx="64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R1270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9" name="Rectangle 67"/>
            <p:cNvSpPr>
              <a:spLocks noChangeArrowheads="1"/>
            </p:cNvSpPr>
            <p:nvPr/>
          </p:nvSpPr>
          <p:spPr bwMode="auto">
            <a:xfrm>
              <a:off x="120" y="2502"/>
              <a:ext cx="40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8" name="Rectangle 66"/>
            <p:cNvSpPr>
              <a:spLocks noChangeArrowheads="1"/>
            </p:cNvSpPr>
            <p:nvPr/>
          </p:nvSpPr>
          <p:spPr bwMode="auto">
            <a:xfrm>
              <a:off x="3202" y="2502"/>
              <a:ext cx="52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R170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7" name="Rectangle 65"/>
            <p:cNvSpPr>
              <a:spLocks noChangeArrowheads="1"/>
            </p:cNvSpPr>
            <p:nvPr/>
          </p:nvSpPr>
          <p:spPr bwMode="auto">
            <a:xfrm>
              <a:off x="120" y="2808"/>
              <a:ext cx="78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Разные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6" name="Rectangle 64"/>
            <p:cNvSpPr>
              <a:spLocks noChangeArrowheads="1"/>
            </p:cNvSpPr>
            <p:nvPr/>
          </p:nvSpPr>
          <p:spPr bwMode="auto">
            <a:xfrm>
              <a:off x="3202" y="2808"/>
              <a:ext cx="52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R744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5" name="Rectangle 63"/>
            <p:cNvSpPr>
              <a:spLocks noChangeArrowheads="1"/>
            </p:cNvSpPr>
            <p:nvPr/>
          </p:nvSpPr>
          <p:spPr bwMode="auto">
            <a:xfrm>
              <a:off x="120" y="817"/>
              <a:ext cx="64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R134a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4" name="Rectangle 62"/>
            <p:cNvSpPr>
              <a:spLocks noChangeArrowheads="1"/>
            </p:cNvSpPr>
            <p:nvPr/>
          </p:nvSpPr>
          <p:spPr bwMode="auto">
            <a:xfrm>
              <a:off x="120" y="1446"/>
              <a:ext cx="673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R404A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3" name="Rectangle 61"/>
            <p:cNvSpPr>
              <a:spLocks noChangeArrowheads="1"/>
            </p:cNvSpPr>
            <p:nvPr/>
          </p:nvSpPr>
          <p:spPr bwMode="auto">
            <a:xfrm>
              <a:off x="120" y="1736"/>
              <a:ext cx="673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R507A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2" name="Rectangle 60"/>
            <p:cNvSpPr>
              <a:spLocks noChangeArrowheads="1"/>
            </p:cNvSpPr>
            <p:nvPr/>
          </p:nvSpPr>
          <p:spPr bwMode="auto">
            <a:xfrm>
              <a:off x="120" y="2025"/>
              <a:ext cx="40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1" name="Line 59"/>
            <p:cNvSpPr>
              <a:spLocks noChangeShapeType="1"/>
            </p:cNvSpPr>
            <p:nvPr/>
          </p:nvSpPr>
          <p:spPr bwMode="auto">
            <a:xfrm flipV="1">
              <a:off x="0" y="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50" name="Rectangle 58"/>
            <p:cNvSpPr>
              <a:spLocks noChangeArrowheads="1"/>
            </p:cNvSpPr>
            <p:nvPr/>
          </p:nvSpPr>
          <p:spPr bwMode="auto">
            <a:xfrm>
              <a:off x="0" y="-17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9" name="Line 57"/>
            <p:cNvSpPr>
              <a:spLocks noChangeShapeType="1"/>
            </p:cNvSpPr>
            <p:nvPr/>
          </p:nvSpPr>
          <p:spPr bwMode="auto">
            <a:xfrm flipV="1">
              <a:off x="3082" y="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8" name="Rectangle 56"/>
            <p:cNvSpPr>
              <a:spLocks noChangeArrowheads="1"/>
            </p:cNvSpPr>
            <p:nvPr/>
          </p:nvSpPr>
          <p:spPr bwMode="auto">
            <a:xfrm>
              <a:off x="3082" y="-17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7" name="Rectangle 55"/>
            <p:cNvSpPr>
              <a:spLocks noChangeArrowheads="1"/>
            </p:cNvSpPr>
            <p:nvPr/>
          </p:nvSpPr>
          <p:spPr bwMode="auto">
            <a:xfrm>
              <a:off x="40" y="-17"/>
              <a:ext cx="6085" cy="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6" name="Line 54"/>
            <p:cNvSpPr>
              <a:spLocks noChangeShapeType="1"/>
            </p:cNvSpPr>
            <p:nvPr/>
          </p:nvSpPr>
          <p:spPr bwMode="auto">
            <a:xfrm flipV="1">
              <a:off x="6085" y="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5" name="Rectangle 53"/>
            <p:cNvSpPr>
              <a:spLocks noChangeArrowheads="1"/>
            </p:cNvSpPr>
            <p:nvPr/>
          </p:nvSpPr>
          <p:spPr bwMode="auto">
            <a:xfrm>
              <a:off x="6085" y="-17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4" name="Line 52"/>
            <p:cNvSpPr>
              <a:spLocks noChangeShapeType="1"/>
            </p:cNvSpPr>
            <p:nvPr/>
          </p:nvSpPr>
          <p:spPr bwMode="auto">
            <a:xfrm>
              <a:off x="3082" y="17"/>
              <a:ext cx="1" cy="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3" name="Rectangle 51"/>
            <p:cNvSpPr>
              <a:spLocks noChangeArrowheads="1"/>
            </p:cNvSpPr>
            <p:nvPr/>
          </p:nvSpPr>
          <p:spPr bwMode="auto">
            <a:xfrm>
              <a:off x="3082" y="17"/>
              <a:ext cx="40" cy="6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2" name="Rectangle 50"/>
            <p:cNvSpPr>
              <a:spLocks noChangeArrowheads="1"/>
            </p:cNvSpPr>
            <p:nvPr/>
          </p:nvSpPr>
          <p:spPr bwMode="auto">
            <a:xfrm>
              <a:off x="40" y="630"/>
              <a:ext cx="6085" cy="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1" name="Line 49"/>
            <p:cNvSpPr>
              <a:spLocks noChangeShapeType="1"/>
            </p:cNvSpPr>
            <p:nvPr/>
          </p:nvSpPr>
          <p:spPr bwMode="auto">
            <a:xfrm>
              <a:off x="3122" y="953"/>
              <a:ext cx="29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40" name="Rectangle 48"/>
            <p:cNvSpPr>
              <a:spLocks noChangeArrowheads="1"/>
            </p:cNvSpPr>
            <p:nvPr/>
          </p:nvSpPr>
          <p:spPr bwMode="auto">
            <a:xfrm>
              <a:off x="3122" y="953"/>
              <a:ext cx="292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9" name="Line 47"/>
            <p:cNvSpPr>
              <a:spLocks noChangeShapeType="1"/>
            </p:cNvSpPr>
            <p:nvPr/>
          </p:nvSpPr>
          <p:spPr bwMode="auto">
            <a:xfrm>
              <a:off x="3082" y="664"/>
              <a:ext cx="1" cy="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8" name="Rectangle 46"/>
            <p:cNvSpPr>
              <a:spLocks noChangeArrowheads="1"/>
            </p:cNvSpPr>
            <p:nvPr/>
          </p:nvSpPr>
          <p:spPr bwMode="auto">
            <a:xfrm>
              <a:off x="3082" y="664"/>
              <a:ext cx="40" cy="57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7" name="Rectangle 45"/>
            <p:cNvSpPr>
              <a:spLocks noChangeArrowheads="1"/>
            </p:cNvSpPr>
            <p:nvPr/>
          </p:nvSpPr>
          <p:spPr bwMode="auto">
            <a:xfrm>
              <a:off x="40" y="1242"/>
              <a:ext cx="6085" cy="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6" name="Line 44"/>
            <p:cNvSpPr>
              <a:spLocks noChangeShapeType="1"/>
            </p:cNvSpPr>
            <p:nvPr/>
          </p:nvSpPr>
          <p:spPr bwMode="auto">
            <a:xfrm>
              <a:off x="3122" y="1566"/>
              <a:ext cx="29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5" name="Rectangle 43"/>
            <p:cNvSpPr>
              <a:spLocks noChangeArrowheads="1"/>
            </p:cNvSpPr>
            <p:nvPr/>
          </p:nvSpPr>
          <p:spPr bwMode="auto">
            <a:xfrm>
              <a:off x="3122" y="1566"/>
              <a:ext cx="292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4" name="Line 42"/>
            <p:cNvSpPr>
              <a:spLocks noChangeShapeType="1"/>
            </p:cNvSpPr>
            <p:nvPr/>
          </p:nvSpPr>
          <p:spPr bwMode="auto">
            <a:xfrm>
              <a:off x="3122" y="1872"/>
              <a:ext cx="29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3" name="Rectangle 41"/>
            <p:cNvSpPr>
              <a:spLocks noChangeArrowheads="1"/>
            </p:cNvSpPr>
            <p:nvPr/>
          </p:nvSpPr>
          <p:spPr bwMode="auto">
            <a:xfrm>
              <a:off x="3122" y="1872"/>
              <a:ext cx="292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2" name="Line 40"/>
            <p:cNvSpPr>
              <a:spLocks noChangeShapeType="1"/>
            </p:cNvSpPr>
            <p:nvPr/>
          </p:nvSpPr>
          <p:spPr bwMode="auto">
            <a:xfrm>
              <a:off x="3122" y="2178"/>
              <a:ext cx="29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1" name="Rectangle 39"/>
            <p:cNvSpPr>
              <a:spLocks noChangeArrowheads="1"/>
            </p:cNvSpPr>
            <p:nvPr/>
          </p:nvSpPr>
          <p:spPr bwMode="auto">
            <a:xfrm>
              <a:off x="3122" y="2178"/>
              <a:ext cx="292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>
              <a:off x="3082" y="1276"/>
              <a:ext cx="1" cy="1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9" name="Rectangle 37"/>
            <p:cNvSpPr>
              <a:spLocks noChangeArrowheads="1"/>
            </p:cNvSpPr>
            <p:nvPr/>
          </p:nvSpPr>
          <p:spPr bwMode="auto">
            <a:xfrm>
              <a:off x="3082" y="1276"/>
              <a:ext cx="40" cy="1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8" name="Rectangle 36"/>
            <p:cNvSpPr>
              <a:spLocks noChangeArrowheads="1"/>
            </p:cNvSpPr>
            <p:nvPr/>
          </p:nvSpPr>
          <p:spPr bwMode="auto">
            <a:xfrm>
              <a:off x="40" y="2468"/>
              <a:ext cx="6085" cy="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>
              <a:off x="3082" y="2502"/>
              <a:ext cx="1" cy="2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6" name="Rectangle 34"/>
            <p:cNvSpPr>
              <a:spLocks noChangeArrowheads="1"/>
            </p:cNvSpPr>
            <p:nvPr/>
          </p:nvSpPr>
          <p:spPr bwMode="auto">
            <a:xfrm>
              <a:off x="3082" y="2502"/>
              <a:ext cx="40" cy="2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5" name="Rectangle 33"/>
            <p:cNvSpPr>
              <a:spLocks noChangeArrowheads="1"/>
            </p:cNvSpPr>
            <p:nvPr/>
          </p:nvSpPr>
          <p:spPr bwMode="auto">
            <a:xfrm>
              <a:off x="40" y="2774"/>
              <a:ext cx="6085" cy="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4" name="Rectangle 32"/>
            <p:cNvSpPr>
              <a:spLocks noChangeArrowheads="1"/>
            </p:cNvSpPr>
            <p:nvPr/>
          </p:nvSpPr>
          <p:spPr bwMode="auto">
            <a:xfrm>
              <a:off x="-40" y="-17"/>
              <a:ext cx="80" cy="313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>
              <a:off x="3082" y="2808"/>
              <a:ext cx="1" cy="2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2" name="Rectangle 30"/>
            <p:cNvSpPr>
              <a:spLocks noChangeArrowheads="1"/>
            </p:cNvSpPr>
            <p:nvPr/>
          </p:nvSpPr>
          <p:spPr bwMode="auto">
            <a:xfrm>
              <a:off x="3082" y="2808"/>
              <a:ext cx="40" cy="2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1" name="Rectangle 29"/>
            <p:cNvSpPr>
              <a:spLocks noChangeArrowheads="1"/>
            </p:cNvSpPr>
            <p:nvPr/>
          </p:nvSpPr>
          <p:spPr bwMode="auto">
            <a:xfrm>
              <a:off x="40" y="3080"/>
              <a:ext cx="6085" cy="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20" name="Rectangle 28"/>
            <p:cNvSpPr>
              <a:spLocks noChangeArrowheads="1"/>
            </p:cNvSpPr>
            <p:nvPr/>
          </p:nvSpPr>
          <p:spPr bwMode="auto">
            <a:xfrm>
              <a:off x="6045" y="17"/>
              <a:ext cx="80" cy="309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0" y="31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8" name="Rectangle 26"/>
            <p:cNvSpPr>
              <a:spLocks noChangeArrowheads="1"/>
            </p:cNvSpPr>
            <p:nvPr/>
          </p:nvSpPr>
          <p:spPr bwMode="auto">
            <a:xfrm>
              <a:off x="0" y="3114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3082" y="31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6" name="Rectangle 24"/>
            <p:cNvSpPr>
              <a:spLocks noChangeArrowheads="1"/>
            </p:cNvSpPr>
            <p:nvPr/>
          </p:nvSpPr>
          <p:spPr bwMode="auto">
            <a:xfrm>
              <a:off x="3082" y="3114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>
              <a:off x="6085" y="31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4" name="Rectangle 22"/>
            <p:cNvSpPr>
              <a:spLocks noChangeArrowheads="1"/>
            </p:cNvSpPr>
            <p:nvPr/>
          </p:nvSpPr>
          <p:spPr bwMode="auto">
            <a:xfrm>
              <a:off x="6085" y="3114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6125" y="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2" name="Rectangle 20"/>
            <p:cNvSpPr>
              <a:spLocks noChangeArrowheads="1"/>
            </p:cNvSpPr>
            <p:nvPr/>
          </p:nvSpPr>
          <p:spPr bwMode="auto">
            <a:xfrm>
              <a:off x="6125" y="0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6125" y="64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6125" y="647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6125" y="95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8" name="Rectangle 16"/>
            <p:cNvSpPr>
              <a:spLocks noChangeArrowheads="1"/>
            </p:cNvSpPr>
            <p:nvPr/>
          </p:nvSpPr>
          <p:spPr bwMode="auto">
            <a:xfrm>
              <a:off x="6125" y="953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>
              <a:off x="6125" y="125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6" name="Rectangle 14"/>
            <p:cNvSpPr>
              <a:spLocks noChangeArrowheads="1"/>
            </p:cNvSpPr>
            <p:nvPr/>
          </p:nvSpPr>
          <p:spPr bwMode="auto">
            <a:xfrm>
              <a:off x="6125" y="1259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>
              <a:off x="6125" y="156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6125" y="1566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>
              <a:off x="6125" y="187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6125" y="1872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6125" y="21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6125" y="2178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>
              <a:off x="6125" y="248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6125" y="2485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6125" y="27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6125" y="2791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>
              <a:off x="6125" y="309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94" name="Rectangle 2"/>
            <p:cNvSpPr>
              <a:spLocks noChangeArrowheads="1"/>
            </p:cNvSpPr>
            <p:nvPr/>
          </p:nvSpPr>
          <p:spPr bwMode="auto">
            <a:xfrm>
              <a:off x="6125" y="3097"/>
              <a:ext cx="40" cy="1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84329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Происшествия будут случаться, но можно попытаться их избежать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 13313 </a:t>
            </a:r>
            <a:r>
              <a:rPr lang="ru-RU" dirty="0" smtClean="0"/>
              <a:t>описывает уровень образования и предметы, которые следует изучать. </a:t>
            </a:r>
            <a:endParaRPr lang="en-GB" dirty="0" smtClean="0"/>
          </a:p>
          <a:p>
            <a:r>
              <a:rPr lang="ru-RU" dirty="0" smtClean="0"/>
              <a:t>Учебные центры и институты во всем мире могут признавать полученные навыки. </a:t>
            </a:r>
            <a:endParaRPr lang="en-GB" dirty="0" smtClean="0"/>
          </a:p>
          <a:p>
            <a:r>
              <a:rPr lang="ru-RU" dirty="0" smtClean="0"/>
              <a:t>Техники должны обучаться как минимум обращению с хладагентами, с которыми им предстоит работать.</a:t>
            </a:r>
          </a:p>
          <a:p>
            <a:r>
              <a:rPr lang="ru-RU" dirty="0" smtClean="0"/>
              <a:t> Сервисные техники, приходящие по вызову, должны знать больше, чем техники-монтажники.</a:t>
            </a:r>
            <a:endParaRPr lang="en-GB" dirty="0" smtClean="0"/>
          </a:p>
          <a:p>
            <a:r>
              <a:rPr lang="ru-RU" dirty="0" smtClean="0"/>
              <a:t>Только вы можете быть обучены для проверки на утечку.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0581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Обучение охватывает все задачи. Таблица А1. Основы  термодинамики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9200" y="1752600"/>
          <a:ext cx="8241347" cy="4738752"/>
        </p:xfrm>
        <a:graphic>
          <a:graphicData uri="http://schemas.openxmlformats.org/drawingml/2006/table">
            <a:tbl>
              <a:tblPr/>
              <a:tblGrid>
                <a:gridCol w="27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1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19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06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Основы термодинамики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задачи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Описание задач, см. раздел 3, Термины и определения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проектирование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Предварительная сборка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монтаж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запуск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Прием-сдача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эксплуатация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Проверка в эксплуатации 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Общее техобслуживание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Обслуживание контура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Снятие с эксплуатации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Извлечение хладагента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демонтаж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Проверка на утечку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Оценка навыков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Пример. Таблица А3. Трубы, соединения, клапана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770" y="1143000"/>
            <a:ext cx="9142460" cy="50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03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Выбросы </a:t>
            </a:r>
            <a:r>
              <a:rPr lang="en-GB" dirty="0" smtClean="0"/>
              <a:t>NH</a:t>
            </a:r>
            <a:r>
              <a:rPr lang="en-GB" baseline="-25000" dirty="0" smtClean="0"/>
              <a:t>3</a:t>
            </a:r>
            <a:r>
              <a:rPr lang="en-GB" dirty="0" smtClean="0"/>
              <a:t> </a:t>
            </a:r>
            <a:r>
              <a:rPr lang="ru-RU" dirty="0" smtClean="0"/>
              <a:t>в США</a:t>
            </a:r>
            <a:endParaRPr lang="en-GB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2057399"/>
          <a:ext cx="8128000" cy="32004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Переработка домашней птицы, выброс 185, 18,8%</a:t>
                      </a: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Охлажденные склады и хранилища, выброс 184, 14,7%</a:t>
                      </a: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Переработка мяса с туши, выброс 95, 7,6%</a:t>
                      </a: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Выбросы аммиака </a:t>
                      </a:r>
                      <a:r>
                        <a:rPr lang="en-US" sz="90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</a:t>
                      </a: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---------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Забой скота (кроме птицы) выброс 94, 7,5%</a:t>
                      </a: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Производство замороженных фруктов, соков, овощей.  Выброс 75, 6,0%</a:t>
                      </a: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Производство жидкого молока. Выброс 59, 4,7%</a:t>
                      </a: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Производство мороженого и холодных десертов. Выброс 56, 4,5%</a:t>
                      </a: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Производство замороженного продовольствия. Выброс31, 2,5%</a:t>
                      </a: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Производство молочных продуктов (без замороженных). Выброс30, 2,4%</a:t>
                      </a: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785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источники утечек аммиака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0147" y="1066800"/>
            <a:ext cx="6931710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утечек аммиака 1994-2013</a:t>
            </a:r>
            <a:endParaRPr lang="en-GB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19" y="981075"/>
            <a:ext cx="8370941" cy="56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63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Внутренние и внешние причины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56572" y="1693925"/>
          <a:ext cx="6078855" cy="3470148"/>
        </p:xfrm>
        <a:graphic>
          <a:graphicData uri="http://schemas.openxmlformats.org/drawingml/2006/table">
            <a:tbl>
              <a:tblPr/>
              <a:tblGrid>
                <a:gridCol w="202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Гидроудар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Кавитация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Химическая активность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Внутренние причины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Долгие интервалы между техосмотрами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Механическая перегрузка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Термальный стресс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Несовместимость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Первопричины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Механическая перегрузка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Химическая активность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Сервисные процедуры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Внешние причины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Некомпетентность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Человеческий фактор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Коррозия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Эрозия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Незатянутые болты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Термальная усталость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Качестве сварки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354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Отказы техники могут иметь различные пути и причины 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2289809"/>
          <a:ext cx="8128000" cy="227838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18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Впуск воздуха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Коррозия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Конструктивные недостатки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Внешнее событие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Ошибка человека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Удар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Отказы техники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Примеси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18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Недостатки техобслуживания 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перегрев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Избыточное давление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Разрушение конструкции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вибрация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Дефект оборудования </a:t>
                      </a:r>
                    </a:p>
                  </a:txBody>
                  <a:tcPr marL="59830" marR="5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3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Спецификация на хладагент нужного качества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8970" y="1126869"/>
            <a:ext cx="7611227" cy="48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8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Качество хладагента – аммиак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855" y="2334638"/>
            <a:ext cx="8189674" cy="2911884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3012185" y="5541559"/>
            <a:ext cx="169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 Not specified</a:t>
            </a:r>
          </a:p>
        </p:txBody>
      </p:sp>
      <p:pic>
        <p:nvPicPr>
          <p:cNvPr id="6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255" y="2487038"/>
            <a:ext cx="8189674" cy="29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9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Случаются происшествия</a:t>
            </a:r>
            <a:r>
              <a:rPr lang="da-DK" dirty="0" smtClean="0">
                <a:solidFill>
                  <a:schemeClr val="tx1"/>
                </a:solidFill>
              </a:rPr>
              <a:t>:</a:t>
            </a:r>
            <a:r>
              <a:rPr lang="da-DK" dirty="0">
                <a:solidFill>
                  <a:schemeClr val="tx1"/>
                </a:solidFill>
              </a:rPr>
              <a:t/>
            </a:r>
            <a:br>
              <a:rPr lang="da-DK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88289">
            <a:off x="1298004" y="918474"/>
            <a:ext cx="42338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680">
            <a:off x="6109273" y="599746"/>
            <a:ext cx="3738562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93762">
            <a:off x="1231555" y="2564712"/>
            <a:ext cx="3711575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1877">
            <a:off x="5949280" y="4432452"/>
            <a:ext cx="4281551" cy="204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276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Чистота и качество аммиака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83" y="1552150"/>
            <a:ext cx="6707624" cy="44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7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продаже есть поддельные хладагенты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8739515" cy="56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7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for safety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400" dirty="0" smtClean="0"/>
              <a:t>Вентиляция </a:t>
            </a:r>
            <a:r>
              <a:rPr lang="ru-RU" sz="2400" dirty="0" err="1" smtClean="0"/>
              <a:t>расчитана</a:t>
            </a:r>
            <a:r>
              <a:rPr lang="ru-RU" sz="2400" dirty="0" smtClean="0"/>
              <a:t> на нормальную эксплуатацию </a:t>
            </a:r>
            <a:endParaRPr lang="en-GB" sz="2400" dirty="0"/>
          </a:p>
          <a:p>
            <a:r>
              <a:rPr lang="ru-RU" sz="2400" dirty="0" smtClean="0"/>
              <a:t>Вентиляция не справится с аномальной утечкой </a:t>
            </a:r>
            <a:endParaRPr lang="en-GB" sz="2400" dirty="0"/>
          </a:p>
          <a:p>
            <a:r>
              <a:rPr lang="ru-RU" sz="2400" dirty="0" smtClean="0"/>
              <a:t>Часть газа может поглотить воздушный скруббер </a:t>
            </a:r>
            <a:endParaRPr lang="en-GB" sz="2400" dirty="0"/>
          </a:p>
          <a:p>
            <a:r>
              <a:rPr lang="ru-RU" sz="2400" dirty="0" smtClean="0"/>
              <a:t>В случае систем большой мощности следует учитывать направление господствующего ветра </a:t>
            </a:r>
            <a:endParaRPr lang="en-GB" sz="2400" dirty="0"/>
          </a:p>
          <a:p>
            <a:r>
              <a:rPr lang="ru-RU" sz="2400" dirty="0" smtClean="0"/>
              <a:t>Вода и </a:t>
            </a:r>
            <a:r>
              <a:rPr lang="en-GB" sz="2400" dirty="0" smtClean="0"/>
              <a:t>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</a:t>
            </a:r>
            <a:r>
              <a:rPr lang="ru-RU" sz="2400" dirty="0" smtClean="0"/>
              <a:t>могут помочь при поглощении аммиака </a:t>
            </a:r>
            <a:endParaRPr lang="en-GB" sz="2400" dirty="0"/>
          </a:p>
          <a:p>
            <a:r>
              <a:rPr lang="ru-RU" sz="2400" dirty="0" smtClean="0"/>
              <a:t>Прочие хладагенты можно вывести только через вентиляцию </a:t>
            </a:r>
            <a:endParaRPr lang="en-GB" sz="2400" dirty="0"/>
          </a:p>
          <a:p>
            <a:r>
              <a:rPr lang="ru-RU" sz="2400" dirty="0" smtClean="0"/>
              <a:t>Только один хладагент можно вдыхать бесконечно – </a:t>
            </a:r>
            <a:r>
              <a:rPr lang="ru-RU" sz="2400" dirty="0" err="1" smtClean="0"/>
              <a:t>читый</a:t>
            </a:r>
            <a:r>
              <a:rPr lang="ru-RU" sz="2400" dirty="0" smtClean="0"/>
              <a:t> атмосферный воздух при нормальном давлении у поверхности.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8631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 бывает при загрязнении аммиака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Химические реакции подействуют на кпд и надежность и значительно сократят срок эксплуатации системы.</a:t>
            </a:r>
            <a:endParaRPr lang="en-GB" dirty="0" smtClean="0"/>
          </a:p>
          <a:p>
            <a:r>
              <a:rPr lang="ru-RU" dirty="0" smtClean="0"/>
              <a:t>В аммиачных системах получаются разные полимеры, забивающие клапана и датчики давления и температуры хладагента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new txc d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3962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ld txv c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3962400" cy="169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08816" y="3155434"/>
            <a:ext cx="745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dirty="0" smtClean="0"/>
              <a:t>новый</a:t>
            </a:r>
            <a:endParaRPr lang="en-US" alt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62200" y="4554832"/>
            <a:ext cx="792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dirty="0" smtClean="0"/>
              <a:t>б/у</a:t>
            </a:r>
            <a:r>
              <a:rPr lang="en-US" altLang="en-US" dirty="0" smtClean="0"/>
              <a:t> </a:t>
            </a:r>
            <a:r>
              <a:rPr lang="en-US" alt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4209315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happens if the HFC is contaminated?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Высокая температура и вода ускоряют реакцию и образование </a:t>
            </a:r>
            <a:r>
              <a:rPr lang="en-GB" dirty="0" smtClean="0"/>
              <a:t>HF</a:t>
            </a:r>
            <a:r>
              <a:rPr lang="ru-RU" dirty="0" smtClean="0"/>
              <a:t> – доминирующую кислоту в системах на ГФУ </a:t>
            </a:r>
            <a:endParaRPr lang="en-GB" dirty="0" smtClean="0"/>
          </a:p>
          <a:p>
            <a:r>
              <a:rPr lang="ru-RU" dirty="0" smtClean="0"/>
              <a:t>Типичный результат отложение меди на клапанах и подшипниках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76943"/>
            <a:ext cx="9942857" cy="3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90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Новые хладагенты спешат на помощь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219161"/>
            <a:ext cx="4801335" cy="4801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417" y="1219200"/>
            <a:ext cx="5356670" cy="48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0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Последствия ввода первых ГФУ 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12" y="1676400"/>
            <a:ext cx="7992888" cy="30480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felt 3"/>
          <p:cNvSpPr txBox="1"/>
          <p:nvPr/>
        </p:nvSpPr>
        <p:spPr>
          <a:xfrm>
            <a:off x="1227312" y="5084475"/>
            <a:ext cx="388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169 </a:t>
            </a:r>
            <a:r>
              <a:rPr lang="ru-RU" dirty="0" smtClean="0"/>
              <a:t>респондентов в Дании в </a:t>
            </a:r>
            <a:r>
              <a:rPr lang="en-GB" dirty="0" smtClean="0"/>
              <a:t>1998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834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 ГФУ и прочих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Нет статистики происшествий с ГФУ потому что регистрировались только  летальные случаи. Происшествия с ГФУ зачастую классифицируют под другой категорий, например, падение с высоты. </a:t>
            </a:r>
          </a:p>
          <a:p>
            <a:r>
              <a:rPr lang="ru-RU" dirty="0" smtClean="0"/>
              <a:t>На эту тему написано много статей за последние годы, но окончательная картина все еще не вырисовывается. </a:t>
            </a:r>
            <a:endParaRPr lang="en-GB" dirty="0" smtClean="0"/>
          </a:p>
          <a:p>
            <a:r>
              <a:rPr lang="ru-RU" dirty="0" smtClean="0"/>
              <a:t>Мы знаем о летальных исходах.</a:t>
            </a:r>
          </a:p>
          <a:p>
            <a:r>
              <a:rPr lang="ru-RU" dirty="0" smtClean="0"/>
              <a:t>Мы знаем, что они случаются, но не можем научиться чему-нибудь.</a:t>
            </a:r>
            <a:endParaRPr lang="en-GB" dirty="0" smtClean="0"/>
          </a:p>
          <a:p>
            <a:r>
              <a:rPr lang="ru-RU" dirty="0" smtClean="0"/>
              <a:t>Мы читали о летальных исходах в СМИ, не получая полной картины происходящего.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434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Немного известно о Швеции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66801"/>
            <a:ext cx="7285903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334780"/>
            <a:ext cx="405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Safety </a:t>
            </a:r>
            <a:r>
              <a:rPr lang="en-GB" sz="1400" dirty="0"/>
              <a:t>and Hazards in the Refrigeration Industry </a:t>
            </a:r>
          </a:p>
          <a:p>
            <a:r>
              <a:rPr lang="en-GB" sz="1400" dirty="0"/>
              <a:t>Robert D Heap MBE, F </a:t>
            </a:r>
            <a:r>
              <a:rPr lang="en-GB" sz="1400" dirty="0" err="1"/>
              <a:t>Inst</a:t>
            </a:r>
            <a:r>
              <a:rPr lang="en-GB" sz="1400" dirty="0"/>
              <a:t> R </a:t>
            </a:r>
          </a:p>
        </p:txBody>
      </p:sp>
    </p:spTree>
    <p:extLst>
      <p:ext uri="{BB962C8B-B14F-4D97-AF65-F5344CB8AC3E}">
        <p14:creationId xmlns:p14="http://schemas.microsoft.com/office/powerpoint/2010/main" val="2200887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0" y="1144589"/>
            <a:ext cx="5852585" cy="4876800"/>
          </a:xfrm>
        </p:spPr>
        <p:txBody>
          <a:bodyPr/>
          <a:lstStyle/>
          <a:p>
            <a:r>
              <a:rPr lang="ru-RU" dirty="0" smtClean="0"/>
              <a:t>Некоторые происшествия и летальные случаи  вызваны смесями, содержащими хлористый метил </a:t>
            </a:r>
            <a:r>
              <a:rPr lang="en-GB" dirty="0" smtClean="0"/>
              <a:t>(R-40)</a:t>
            </a:r>
          </a:p>
          <a:p>
            <a:r>
              <a:rPr lang="ru-RU" dirty="0" smtClean="0"/>
              <a:t>Эти смеси продают на всех рынках и для всех систем</a:t>
            </a:r>
            <a:endParaRPr lang="en-GB" dirty="0" smtClean="0"/>
          </a:p>
          <a:p>
            <a:r>
              <a:rPr lang="ru-RU" dirty="0" smtClean="0"/>
              <a:t>В больших системах с небольшим количеством алюминиевых деталей в системе появляется белый порошок </a:t>
            </a:r>
            <a:endParaRPr lang="en-GB" dirty="0" smtClean="0"/>
          </a:p>
          <a:p>
            <a:r>
              <a:rPr lang="ru-RU" dirty="0" smtClean="0"/>
              <a:t>В мобильных системах с большим количеством алюминиевых деталей случаются сильные взрывы.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17" y="333375"/>
            <a:ext cx="4114800" cy="6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1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333374"/>
            <a:ext cx="9311216" cy="10382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Здесь речь не о повседневных авариях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Пожары в домах, вызванные кондиционерами воздуха, вентиляторами или аналогичным оборудованием, по месяцам м 2006 по 2010 гг.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af0faded-7642-44d1-ba15-d57be124dbf5@mg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105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04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Содержите оборудование в хорошем состоянии </a:t>
            </a:r>
            <a:r>
              <a:rPr lang="en-GB" dirty="0" smtClean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это неплохая инвестиция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2" cstate="print">
            <a:extLst/>
          </a:blip>
          <a:srcRect l="11804" r="5024" b="18931"/>
          <a:stretch/>
        </p:blipFill>
        <p:spPr>
          <a:xfrm>
            <a:off x="838200" y="11430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88851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Важны образование и переподготовка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44871">
            <a:off x="1626258" y="125709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”</a:t>
            </a:r>
            <a:r>
              <a:rPr lang="ru-RU" sz="3200" b="1" dirty="0" smtClean="0"/>
              <a:t>Анализ баз данных по авариям показывает, что количество аварий по причине аномального состояния установки </a:t>
            </a:r>
            <a:r>
              <a:rPr lang="ru-RU" sz="3200" b="1" dirty="0" err="1" smtClean="0"/>
              <a:t>составлет</a:t>
            </a:r>
            <a:r>
              <a:rPr lang="ru-RU" sz="3200" b="1" dirty="0" smtClean="0"/>
              <a:t> </a:t>
            </a:r>
            <a:r>
              <a:rPr lang="en-GB" sz="3200" b="1" dirty="0" smtClean="0"/>
              <a:t>40% </a:t>
            </a:r>
            <a:r>
              <a:rPr lang="ru-RU" sz="3200" b="1" dirty="0" smtClean="0"/>
              <a:t>и выше. Техобслуживание является особо важным аномальным состоянием  важно</a:t>
            </a:r>
            <a:r>
              <a:rPr lang="en-GB" sz="3200" b="1" dirty="0" smtClean="0"/>
              <a:t>”</a:t>
            </a:r>
            <a:r>
              <a:rPr lang="ru-RU" sz="3200" b="1" dirty="0" smtClean="0"/>
              <a:t>.</a:t>
            </a:r>
            <a:endParaRPr lang="da-DK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06578" y="495970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Ref: “</a:t>
            </a:r>
            <a:r>
              <a:rPr lang="en-US" dirty="0" err="1" smtClean="0"/>
              <a:t>Det</a:t>
            </a:r>
            <a:r>
              <a:rPr lang="en-US" dirty="0" smtClean="0"/>
              <a:t> Norske </a:t>
            </a:r>
            <a:r>
              <a:rPr lang="en-US" dirty="0" err="1" smtClean="0"/>
              <a:t>Veritas</a:t>
            </a:r>
            <a:r>
              <a:rPr lang="en-US" dirty="0" smtClean="0"/>
              <a:t> Ltd for The Health and Safety Executive”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505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1"/>
          <p:cNvSpPr txBox="1"/>
          <p:nvPr/>
        </p:nvSpPr>
        <p:spPr>
          <a:xfrm>
            <a:off x="539552" y="304800"/>
            <a:ext cx="668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Безопасность – образ жизни и мышления </a:t>
            </a:r>
            <a:endParaRPr lang="en-GB" sz="2400" b="1" dirty="0"/>
          </a:p>
        </p:txBody>
      </p:sp>
      <p:sp>
        <p:nvSpPr>
          <p:cNvPr id="5" name="Tekstfelt 2"/>
          <p:cNvSpPr txBox="1"/>
          <p:nvPr/>
        </p:nvSpPr>
        <p:spPr>
          <a:xfrm>
            <a:off x="539552" y="1384920"/>
            <a:ext cx="107081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Безопасность должна стать частью политики фирмы сверху вниз </a:t>
            </a:r>
            <a:endParaRPr lang="en-GB" sz="2000" dirty="0" smtClean="0"/>
          </a:p>
          <a:p>
            <a:r>
              <a:rPr lang="ru-RU" sz="2000" dirty="0" smtClean="0"/>
              <a:t>Менеджмент должен сосредоточиться на поддержании </a:t>
            </a:r>
            <a:r>
              <a:rPr lang="ru-RU" sz="2000" dirty="0" err="1" smtClean="0"/>
              <a:t>беспасности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всехх</a:t>
            </a:r>
            <a:r>
              <a:rPr lang="ru-RU" sz="2000" dirty="0" smtClean="0"/>
              <a:t> уровнях </a:t>
            </a:r>
            <a:endParaRPr lang="en-GB" sz="2000" dirty="0" smtClean="0"/>
          </a:p>
          <a:p>
            <a:endParaRPr lang="en-GB" sz="2000" dirty="0"/>
          </a:p>
          <a:p>
            <a:r>
              <a:rPr lang="ru-RU" sz="2000" dirty="0" smtClean="0"/>
              <a:t>Безопасность должна быть в основе всего что вы делаете и думаете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ru-RU" sz="2000" dirty="0" smtClean="0"/>
              <a:t>Начинать надо с </a:t>
            </a:r>
            <a:r>
              <a:rPr lang="en-GB" sz="2000" dirty="0" smtClean="0"/>
              <a:t>ISO-18000 </a:t>
            </a:r>
            <a:r>
              <a:rPr lang="ru-RU" sz="2000" dirty="0" smtClean="0"/>
              <a:t>ч.</a:t>
            </a:r>
            <a:r>
              <a:rPr lang="en-GB" sz="2000" dirty="0" smtClean="0"/>
              <a:t> 1&amp;2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908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must be h with respect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4"/>
                </a:solidFill>
              </a:rPr>
              <a:t>Выводы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Со всеми хладагентами следует обращаться с учетом их свойств </a:t>
            </a:r>
            <a:endParaRPr lang="en-GB" dirty="0" smtClean="0"/>
          </a:p>
          <a:p>
            <a:pPr lvl="1"/>
            <a:r>
              <a:rPr lang="ru-RU" dirty="0" smtClean="0"/>
              <a:t>Некоторые токсичны </a:t>
            </a:r>
            <a:endParaRPr lang="en-GB" dirty="0" smtClean="0"/>
          </a:p>
          <a:p>
            <a:pPr lvl="1"/>
            <a:r>
              <a:rPr lang="ru-RU" dirty="0" smtClean="0"/>
              <a:t>Огнеопасны </a:t>
            </a:r>
            <a:endParaRPr lang="en-GB" dirty="0" smtClean="0"/>
          </a:p>
          <a:p>
            <a:pPr lvl="1"/>
            <a:r>
              <a:rPr lang="ru-RU" dirty="0" smtClean="0"/>
              <a:t>И то, и другое </a:t>
            </a:r>
            <a:endParaRPr lang="en-GB" dirty="0" smtClean="0"/>
          </a:p>
          <a:p>
            <a:pPr lvl="1"/>
            <a:r>
              <a:rPr lang="ru-RU" dirty="0" smtClean="0"/>
              <a:t>Образуют токсичные продукты распада при нагревании </a:t>
            </a:r>
            <a:endParaRPr lang="en-GB" dirty="0" smtClean="0"/>
          </a:p>
          <a:p>
            <a:r>
              <a:rPr lang="ru-RU" dirty="0" smtClean="0"/>
              <a:t>Все системы</a:t>
            </a:r>
            <a:r>
              <a:rPr lang="en-GB" dirty="0" smtClean="0"/>
              <a:t> HVAC&amp;R </a:t>
            </a:r>
            <a:r>
              <a:rPr lang="ru-RU" dirty="0" smtClean="0"/>
              <a:t>следует обслуживать ради:</a:t>
            </a:r>
            <a:endParaRPr lang="en-GB" dirty="0" smtClean="0"/>
          </a:p>
          <a:p>
            <a:pPr lvl="1"/>
            <a:r>
              <a:rPr lang="ru-RU" dirty="0" smtClean="0"/>
              <a:t>безопасности</a:t>
            </a:r>
            <a:endParaRPr lang="en-GB" dirty="0" smtClean="0"/>
          </a:p>
          <a:p>
            <a:pPr lvl="1"/>
            <a:r>
              <a:rPr lang="ru-RU" dirty="0" smtClean="0"/>
              <a:t>эффективности</a:t>
            </a:r>
            <a:endParaRPr lang="en-GB" dirty="0" smtClean="0"/>
          </a:p>
          <a:p>
            <a:pPr lvl="1"/>
            <a:r>
              <a:rPr lang="ru-RU" dirty="0" smtClean="0"/>
              <a:t>шума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4417" y="333375"/>
            <a:ext cx="931121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smtClean="0">
                <a:solidFill>
                  <a:schemeClr val="tx1"/>
                </a:solidFill>
              </a:rPr>
              <a:t>Conclusions</a:t>
            </a:r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4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Выводы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 - </a:t>
            </a:r>
            <a:r>
              <a:rPr lang="ru-RU" dirty="0" smtClean="0"/>
              <a:t>нет более безопасных хладагентов чем другие </a:t>
            </a:r>
            <a:endParaRPr lang="en-GB" dirty="0" smtClean="0"/>
          </a:p>
          <a:p>
            <a:r>
              <a:rPr lang="en-GB" dirty="0" smtClean="0"/>
              <a:t> - </a:t>
            </a:r>
            <a:r>
              <a:rPr lang="ru-RU" dirty="0" smtClean="0"/>
              <a:t>безопасность непрерывный процесс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ru-RU" dirty="0" smtClean="0"/>
              <a:t>происшествия будут случаться, но мы можем смягчить их последствия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ru-RU" dirty="0" smtClean="0"/>
              <a:t>обучение и обновление жизненно важно для прививания правильных привычек и процедур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ru-RU" dirty="0" smtClean="0"/>
              <a:t>безопасность фирмы начинается сверху – без внимания со стороны дирекции ничего не получится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ru-RU" dirty="0" smtClean="0"/>
              <a:t>есть стандарты, руководства и регламенты, которые помогут предотвратить самые страшные аварии </a:t>
            </a:r>
            <a:endParaRPr lang="en-GB" dirty="0" smtClean="0"/>
          </a:p>
          <a:p>
            <a:r>
              <a:rPr lang="en-GB" dirty="0" smtClean="0"/>
              <a:t> - </a:t>
            </a:r>
            <a:r>
              <a:rPr lang="ru-RU" dirty="0" smtClean="0"/>
              <a:t>внедрение силами начальства – обеспечит соблюдение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ru-RU" dirty="0" smtClean="0"/>
              <a:t>местные системы безопасности и организация помогут изменению культуры вместе с менеджментом</a:t>
            </a:r>
            <a:endParaRPr lang="en-GB" dirty="0"/>
          </a:p>
          <a:p>
            <a:r>
              <a:rPr lang="ru-RU" sz="2800" dirty="0" smtClean="0"/>
              <a:t>Хотя техобслуживание вызывает аварии, без него аварии и пожары случаются чаще.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071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Вы имеете право на безопасное рабочее место. </a:t>
            </a:r>
            <a:endParaRPr lang="en-GB" dirty="0" smtClean="0"/>
          </a:p>
        </p:txBody>
      </p:sp>
      <p:sp>
        <p:nvSpPr>
          <p:cNvPr id="5" name="Tekstfelt 4"/>
          <p:cNvSpPr txBox="1"/>
          <p:nvPr/>
        </p:nvSpPr>
        <p:spPr>
          <a:xfrm>
            <a:off x="7065600" y="4053257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white"/>
                </a:solidFill>
              </a:rPr>
              <a:t>Source: www.osha.gov</a:t>
            </a:r>
          </a:p>
        </p:txBody>
      </p:sp>
    </p:spTree>
    <p:extLst>
      <p:ext uri="{BB962C8B-B14F-4D97-AF65-F5344CB8AC3E}">
        <p14:creationId xmlns:p14="http://schemas.microsoft.com/office/powerpoint/2010/main" val="672940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819400"/>
            <a:ext cx="815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Благодарю за внимание!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772419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 современных ИТ сведения об авариях распространяются мгновенно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2143">
            <a:off x="572831" y="1520851"/>
            <a:ext cx="2874662" cy="50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hoto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9342">
            <a:off x="7108746" y="1642981"/>
            <a:ext cx="2743189" cy="4869160"/>
          </a:xfrm>
          <a:prstGeom prst="rect">
            <a:avLst/>
          </a:prstGeom>
        </p:spPr>
      </p:pic>
      <p:pic>
        <p:nvPicPr>
          <p:cNvPr id="7" name="Picture 6" descr="photo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7078">
            <a:off x="1977989" y="1634097"/>
            <a:ext cx="2824325" cy="501317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9137">
            <a:off x="4134192" y="3401967"/>
            <a:ext cx="5975509" cy="28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2116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Осторожнее с </a:t>
            </a:r>
            <a:r>
              <a:rPr lang="ru-RU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репоратжами</a:t>
            </a:r>
            <a:r>
              <a:rPr lang="ru-RU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прессы</a:t>
            </a:r>
            <a: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953" y="1827089"/>
            <a:ext cx="7230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Пресса сообщает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лишь самую малость.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4285" y="3199544"/>
            <a:ext cx="7172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не всегда правдиво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8452" y="4572000"/>
            <a:ext cx="99899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Зачастую опускаются важные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подробности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618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2128"/>
            <a:ext cx="12186076" cy="66358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646" y="2362200"/>
            <a:ext cx="12186076" cy="3505200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73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2400"/>
            <a:ext cx="805402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30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-Sabroe_Products_template_and_guidelines">
  <a:themeElements>
    <a:clrScheme name="1_Johnson_Controls_template070426 1">
      <a:dk1>
        <a:srgbClr val="000000"/>
      </a:dk1>
      <a:lt1>
        <a:srgbClr val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FFFFFF"/>
      </a:accent3>
      <a:accent4>
        <a:srgbClr val="000000"/>
      </a:accent4>
      <a:accent5>
        <a:srgbClr val="BFD9AA"/>
      </a:accent5>
      <a:accent6>
        <a:srgbClr val="00A6CB"/>
      </a:accent6>
      <a:hlink>
        <a:srgbClr val="DE3B21"/>
      </a:hlink>
      <a:folHlink>
        <a:srgbClr val="F7B512"/>
      </a:folHlink>
    </a:clrScheme>
    <a:fontScheme name="1_Johnson_Controls_template0704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Johnson_Controls_template070426 1">
        <a:dk1>
          <a:srgbClr val="000000"/>
        </a:dk1>
        <a:lt1>
          <a:srgbClr val="FFFFFF"/>
        </a:lt1>
        <a:dk2>
          <a:srgbClr val="08338F"/>
        </a:dk2>
        <a:lt2>
          <a:srgbClr val="878785"/>
        </a:lt2>
        <a:accent1>
          <a:srgbClr val="7DBA00"/>
        </a:accent1>
        <a:accent2>
          <a:srgbClr val="00B8E0"/>
        </a:accent2>
        <a:accent3>
          <a:srgbClr val="FFFFFF"/>
        </a:accent3>
        <a:accent4>
          <a:srgbClr val="000000"/>
        </a:accent4>
        <a:accent5>
          <a:srgbClr val="BFD9AA"/>
        </a:accent5>
        <a:accent6>
          <a:srgbClr val="00A6CB"/>
        </a:accent6>
        <a:hlink>
          <a:srgbClr val="DE3B21"/>
        </a:hlink>
        <a:folHlink>
          <a:srgbClr val="F7B5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CI Master template 1.0">
  <a:themeElements>
    <a:clrScheme name="GWS Blue">
      <a:dk1>
        <a:sysClr val="windowText" lastClr="000000"/>
      </a:dk1>
      <a:lt1>
        <a:sysClr val="window" lastClr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85248F"/>
      </a:accent3>
      <a:accent4>
        <a:srgbClr val="A8034F"/>
      </a:accent4>
      <a:accent5>
        <a:srgbClr val="DE3B21"/>
      </a:accent5>
      <a:accent6>
        <a:srgbClr val="00C4B5"/>
      </a:accent6>
      <a:hlink>
        <a:srgbClr val="08338F"/>
      </a:hlink>
      <a:folHlink>
        <a:srgbClr val="80008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_Template_2.4.potx" id="{F1054633-DFA8-4F3A-84AA-CA058B6B13BB}" vid="{C72C9049-E5D8-401E-8819-8D7C03262254}"/>
    </a:ext>
  </a:extLst>
</a:theme>
</file>

<file path=ppt/theme/theme3.xml><?xml version="1.0" encoding="utf-8"?>
<a:theme xmlns:a="http://schemas.openxmlformats.org/drawingml/2006/main" name="1_JCI Master template 1.0">
  <a:themeElements>
    <a:clrScheme name="GWS Blue">
      <a:dk1>
        <a:sysClr val="windowText" lastClr="000000"/>
      </a:dk1>
      <a:lt1>
        <a:sysClr val="window" lastClr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85248F"/>
      </a:accent3>
      <a:accent4>
        <a:srgbClr val="A8034F"/>
      </a:accent4>
      <a:accent5>
        <a:srgbClr val="DE3B21"/>
      </a:accent5>
      <a:accent6>
        <a:srgbClr val="00C4B5"/>
      </a:accent6>
      <a:hlink>
        <a:srgbClr val="08338F"/>
      </a:hlink>
      <a:folHlink>
        <a:srgbClr val="80008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_Template_2.4.potx" id="{F1054633-DFA8-4F3A-84AA-CA058B6B13BB}" vid="{C72C9049-E5D8-401E-8819-8D7C0326225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Sabroe Factory template</Template>
  <TotalTime>4046</TotalTime>
  <Words>1729</Words>
  <Application>Microsoft Office PowerPoint</Application>
  <PresentationFormat>Широкоэкранный</PresentationFormat>
  <Paragraphs>293</Paragraphs>
  <Slides>56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ＭＳ Ｐゴシック</vt:lpstr>
      <vt:lpstr>宋体</vt:lpstr>
      <vt:lpstr>Arial</vt:lpstr>
      <vt:lpstr>Calibri</vt:lpstr>
      <vt:lpstr>Times</vt:lpstr>
      <vt:lpstr>Times New Roman</vt:lpstr>
      <vt:lpstr>Wingdings</vt:lpstr>
      <vt:lpstr>JC-Sabroe_Products_template_and_guidelines</vt:lpstr>
      <vt:lpstr>JCI Master template 1.0</vt:lpstr>
      <vt:lpstr>1_JCI Master template 1.0</vt:lpstr>
      <vt:lpstr> Безопасное обращение с натуральными хладагентами</vt:lpstr>
      <vt:lpstr>Глобальное потепление связано с потреблением ГФУ</vt:lpstr>
      <vt:lpstr>Натуральные хладагенты </vt:lpstr>
      <vt:lpstr>Случаются происшествия: </vt:lpstr>
      <vt:lpstr>Здесь речь не о повседневных авариях Пожары в домах, вызванные кондиционерами воздуха, вентиляторами или аналогичным оборудованием, по месяцам м 2006 по 2010 гг.</vt:lpstr>
      <vt:lpstr>При современных ИТ сведения об авариях распространяются мгновенно</vt:lpstr>
      <vt:lpstr>Осторожнее с репоратжами прессы </vt:lpstr>
      <vt:lpstr>Презентация PowerPoint</vt:lpstr>
      <vt:lpstr>Презентация PowerPoint</vt:lpstr>
      <vt:lpstr>Хладхранилища, Taмари, Новая Зеландия</vt:lpstr>
      <vt:lpstr>Плавленый сыр и масло</vt:lpstr>
      <vt:lpstr>Презентация PowerPoint</vt:lpstr>
      <vt:lpstr>Презентация PowerPoint</vt:lpstr>
      <vt:lpstr>В чем причина аварии?</vt:lpstr>
      <vt:lpstr>Авария другого типа: техник ранен в результате взрыва кондиционера</vt:lpstr>
      <vt:lpstr>Презентация PowerPoint</vt:lpstr>
      <vt:lpstr>Другая авария: двое погибших при взрыве кондиционера</vt:lpstr>
      <vt:lpstr>Один   пострадавший скончался</vt:lpstr>
      <vt:lpstr>Еще аврия – 1 погиб, двое ранены при взрыве кондиционера в Гулшане </vt:lpstr>
      <vt:lpstr>Таинственные взрывы кондиционеров</vt:lpstr>
      <vt:lpstr>В Европе тоже случается: еще один инженер ранен при взрыве кондиционера </vt:lpstr>
      <vt:lpstr>Залог успеха - обучение</vt:lpstr>
      <vt:lpstr>Опасные условия работы</vt:lpstr>
      <vt:lpstr>Прочие аварии</vt:lpstr>
      <vt:lpstr>Аварии с аммиаком </vt:lpstr>
      <vt:lpstr>Утечка аммиака на продовольственном холодильном заводе в Шанхае, КНР </vt:lpstr>
      <vt:lpstr>Очень важное замечание!</vt:lpstr>
      <vt:lpstr>Выход CO2 не вызвал летальных последствий </vt:lpstr>
      <vt:lpstr>Нюханье газов – смертельно опасная зависимость </vt:lpstr>
      <vt:lpstr>Происшествия будут случаться, но можно попытаться их избежать</vt:lpstr>
      <vt:lpstr>Обучение охватывает все задачи. Таблица А1. Основы  термодинамики</vt:lpstr>
      <vt:lpstr>Пример. Таблица А3. Трубы, соединения, клапана</vt:lpstr>
      <vt:lpstr>Выбросы NH3 в США</vt:lpstr>
      <vt:lpstr>Главные источники утечек аммиака</vt:lpstr>
      <vt:lpstr>Источники утечек аммиака 1994-2013</vt:lpstr>
      <vt:lpstr>Внутренние и внешние причины</vt:lpstr>
      <vt:lpstr>Отказы техники могут иметь различные пути и причины </vt:lpstr>
      <vt:lpstr>Спецификация на хладагент нужного качества</vt:lpstr>
      <vt:lpstr>Качество хладагента – аммиак </vt:lpstr>
      <vt:lpstr>Чистота и качество аммиака </vt:lpstr>
      <vt:lpstr>В продаже есть поддельные хладагенты </vt:lpstr>
      <vt:lpstr>Standards for safety</vt:lpstr>
      <vt:lpstr>Что бывает при загрязнении аммиака?</vt:lpstr>
      <vt:lpstr>What happens if the HFC is contaminated?</vt:lpstr>
      <vt:lpstr>Новые хладагенты спешат на помощь </vt:lpstr>
      <vt:lpstr>Последствия ввода первых ГФУ  </vt:lpstr>
      <vt:lpstr>О ГФУ и прочих </vt:lpstr>
      <vt:lpstr>Немного известно о Швеции </vt:lpstr>
      <vt:lpstr>Презентация PowerPoint</vt:lpstr>
      <vt:lpstr>Содержите оборудование в хорошем состоянии – это неплохая инвестиция</vt:lpstr>
      <vt:lpstr>Важны образование и переподготовка </vt:lpstr>
      <vt:lpstr>Презентация PowerPoint</vt:lpstr>
      <vt:lpstr>must be h with respect Выводы</vt:lpstr>
      <vt:lpstr>Выводы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Cohr Pachai</dc:creator>
  <cp:lastModifiedBy>Amanaliev Mars</cp:lastModifiedBy>
  <cp:revision>237</cp:revision>
  <cp:lastPrinted>2015-05-21T07:23:40Z</cp:lastPrinted>
  <dcterms:created xsi:type="dcterms:W3CDTF">2015-03-15T11:45:55Z</dcterms:created>
  <dcterms:modified xsi:type="dcterms:W3CDTF">2020-01-15T09:08:31Z</dcterms:modified>
</cp:coreProperties>
</file>